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charts/chart28.xml" ContentType="application/vnd.openxmlformats-officedocument.drawingml.chart+xml"/>
  <Override PartName="/ppt/charts/chart37.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26.xml" ContentType="application/vnd.openxmlformats-officedocument.drawingml.chart+xml"/>
  <Override PartName="/ppt/charts/chart35.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3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Override PartName="/ppt/charts/chart31.xml" ContentType="application/vnd.openxmlformats-officedocument.drawingml.chart+xml"/>
  <Override PartName="/ppt/charts/chart7.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charts/chart2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hart18.xml" ContentType="application/vnd.openxmlformats-officedocument.drawingml.chart+xml"/>
  <Override PartName="/ppt/charts/chart27.xml" ContentType="application/vnd.openxmlformats-officedocument.drawingml.chart+xml"/>
  <Override PartName="/ppt/charts/chart36.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charts/chart25.xml" ContentType="application/vnd.openxmlformats-officedocument.drawingml.chart+xml"/>
  <Override PartName="/ppt/charts/chart3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ppt/charts/chart23.xml" ContentType="application/vnd.openxmlformats-officedocument.drawingml.chart+xml"/>
  <Override PartName="/ppt/charts/chart3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charts/chart30.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2" r:id="rId2"/>
    <p:sldId id="263" r:id="rId3"/>
    <p:sldId id="298" r:id="rId4"/>
    <p:sldId id="299" r:id="rId5"/>
    <p:sldId id="271" r:id="rId6"/>
    <p:sldId id="272" r:id="rId7"/>
    <p:sldId id="300" r:id="rId8"/>
    <p:sldId id="273" r:id="rId9"/>
    <p:sldId id="301" r:id="rId10"/>
    <p:sldId id="302" r:id="rId11"/>
    <p:sldId id="276" r:id="rId12"/>
    <p:sldId id="303" r:id="rId13"/>
    <p:sldId id="277" r:id="rId14"/>
    <p:sldId id="304" r:id="rId15"/>
    <p:sldId id="305" r:id="rId16"/>
    <p:sldId id="280" r:id="rId17"/>
    <p:sldId id="306" r:id="rId18"/>
    <p:sldId id="281" r:id="rId19"/>
    <p:sldId id="307" r:id="rId20"/>
    <p:sldId id="308" r:id="rId21"/>
    <p:sldId id="284" r:id="rId22"/>
    <p:sldId id="309" r:id="rId23"/>
    <p:sldId id="285" r:id="rId24"/>
    <p:sldId id="310" r:id="rId25"/>
    <p:sldId id="311" r:id="rId26"/>
    <p:sldId id="288" r:id="rId27"/>
    <p:sldId id="312" r:id="rId28"/>
    <p:sldId id="289" r:id="rId29"/>
    <p:sldId id="313" r:id="rId30"/>
    <p:sldId id="314" r:id="rId31"/>
    <p:sldId id="292" r:id="rId32"/>
    <p:sldId id="315" r:id="rId33"/>
    <p:sldId id="293" r:id="rId34"/>
    <p:sldId id="316" r:id="rId35"/>
    <p:sldId id="317" r:id="rId36"/>
    <p:sldId id="296" r:id="rId37"/>
    <p:sldId id="318" r:id="rId38"/>
    <p:sldId id="319" r:id="rId39"/>
    <p:sldId id="268" r:id="rId40"/>
    <p:sldId id="297" r:id="rId4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1680"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G:\eje%20formatos\graficas%20SIPO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D:\ANUAL.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Laura\Desktop\eje%20formatos\graficas%20SIPO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nico\Desktop\graficas%20SIPO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ES" dirty="0" smtClean="0"/>
              <a:t>REPORTES</a:t>
            </a:r>
            <a:r>
              <a:rPr lang="es-ES" baseline="0" dirty="0" smtClean="0"/>
              <a:t> ATENDIDOS</a:t>
            </a:r>
          </a:p>
          <a:p>
            <a:pPr>
              <a:defRPr/>
            </a:pPr>
            <a:r>
              <a:rPr lang="es-ES" baseline="0" dirty="0" smtClean="0"/>
              <a:t>ANUAL</a:t>
            </a:r>
            <a:endParaRPr lang="es-MX" dirty="0"/>
          </a:p>
        </c:rich>
      </c:tx>
      <c:layout/>
    </c:title>
    <c:plotArea>
      <c:layout/>
      <c:barChart>
        <c:barDir val="col"/>
        <c:grouping val="clustered"/>
        <c:ser>
          <c:idx val="0"/>
          <c:order val="0"/>
          <c:tx>
            <c:strRef>
              <c:f>GRAFICAS!$B$4</c:f>
              <c:strCache>
                <c:ptCount val="1"/>
                <c:pt idx="0">
                  <c:v>2015</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GRAFICAS!$C$4:$N$4</c:f>
              <c:numCache>
                <c:formatCode>#,##0</c:formatCode>
                <c:ptCount val="12"/>
                <c:pt idx="9" formatCode="General">
                  <c:v>6231</c:v>
                </c:pt>
                <c:pt idx="10">
                  <c:v>5616</c:v>
                </c:pt>
                <c:pt idx="11">
                  <c:v>6275</c:v>
                </c:pt>
              </c:numCache>
            </c:numRef>
          </c:val>
        </c:ser>
        <c:ser>
          <c:idx val="1"/>
          <c:order val="1"/>
          <c:tx>
            <c:strRef>
              <c:f>GRAFICAS!$B$5</c:f>
              <c:strCache>
                <c:ptCount val="1"/>
                <c:pt idx="0">
                  <c:v>2016</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GRAFICAS!$C$5:$N$5</c:f>
              <c:numCache>
                <c:formatCode>General</c:formatCode>
                <c:ptCount val="12"/>
                <c:pt idx="0">
                  <c:v>5643</c:v>
                </c:pt>
                <c:pt idx="1">
                  <c:v>6505</c:v>
                </c:pt>
                <c:pt idx="2">
                  <c:v>6814</c:v>
                </c:pt>
                <c:pt idx="3">
                  <c:v>7127</c:v>
                </c:pt>
                <c:pt idx="4" formatCode="#,##0">
                  <c:v>7210</c:v>
                </c:pt>
                <c:pt idx="5" formatCode="#,##0">
                  <c:v>7415</c:v>
                </c:pt>
                <c:pt idx="6" formatCode="#,##0">
                  <c:v>7490</c:v>
                </c:pt>
                <c:pt idx="7">
                  <c:v>6792</c:v>
                </c:pt>
                <c:pt idx="8" formatCode="#,##0">
                  <c:v>6859</c:v>
                </c:pt>
                <c:pt idx="9">
                  <c:v>7570</c:v>
                </c:pt>
                <c:pt idx="10" formatCode="#,##0">
                  <c:v>7212</c:v>
                </c:pt>
                <c:pt idx="11" formatCode="#,##0">
                  <c:v>7054</c:v>
                </c:pt>
              </c:numCache>
            </c:numRef>
          </c:val>
        </c:ser>
        <c:ser>
          <c:idx val="2"/>
          <c:order val="2"/>
          <c:tx>
            <c:strRef>
              <c:f>GRAFICAS!$B$6</c:f>
              <c:strCache>
                <c:ptCount val="1"/>
                <c:pt idx="0">
                  <c:v>2017</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GRAFICAS!$C$6:$N$6</c:f>
              <c:numCache>
                <c:formatCode>General</c:formatCode>
                <c:ptCount val="12"/>
                <c:pt idx="0">
                  <c:v>6850</c:v>
                </c:pt>
                <c:pt idx="1">
                  <c:v>7628</c:v>
                </c:pt>
                <c:pt idx="2">
                  <c:v>9646</c:v>
                </c:pt>
                <c:pt idx="3">
                  <c:v>12667</c:v>
                </c:pt>
                <c:pt idx="4" formatCode="#,##0">
                  <c:v>13330</c:v>
                </c:pt>
                <c:pt idx="5" formatCode="#,##0">
                  <c:v>9614</c:v>
                </c:pt>
                <c:pt idx="6" formatCode="#,##0">
                  <c:v>8308</c:v>
                </c:pt>
                <c:pt idx="7">
                  <c:v>7655</c:v>
                </c:pt>
                <c:pt idx="8" formatCode="#,##0">
                  <c:v>6852</c:v>
                </c:pt>
                <c:pt idx="9">
                  <c:v>6563</c:v>
                </c:pt>
                <c:pt idx="10" formatCode="#,##0">
                  <c:v>6740</c:v>
                </c:pt>
                <c:pt idx="11" formatCode="#,##0">
                  <c:v>5991</c:v>
                </c:pt>
              </c:numCache>
            </c:numRef>
          </c:val>
        </c:ser>
        <c:ser>
          <c:idx val="3"/>
          <c:order val="3"/>
          <c:tx>
            <c:strRef>
              <c:f>GRAFICAS!$B$7</c:f>
              <c:strCache>
                <c:ptCount val="1"/>
                <c:pt idx="0">
                  <c:v>2018</c:v>
                </c:pt>
              </c:strCache>
            </c:strRef>
          </c:tx>
          <c:cat>
            <c:strRef>
              <c:f>GRAFICAS!$C$3:$N$3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GRAFICAS!$C$7:$N$7</c:f>
              <c:numCache>
                <c:formatCode>General</c:formatCode>
                <c:ptCount val="12"/>
                <c:pt idx="0">
                  <c:v>6305</c:v>
                </c:pt>
                <c:pt idx="1">
                  <c:v>6459</c:v>
                </c:pt>
                <c:pt idx="2">
                  <c:v>7529</c:v>
                </c:pt>
                <c:pt idx="3">
                  <c:v>7211</c:v>
                </c:pt>
                <c:pt idx="4" formatCode="#,##0">
                  <c:v>7648</c:v>
                </c:pt>
                <c:pt idx="5" formatCode="#,##0">
                  <c:v>7426</c:v>
                </c:pt>
                <c:pt idx="6" formatCode="#,##0">
                  <c:v>8499</c:v>
                </c:pt>
                <c:pt idx="7">
                  <c:v>9022</c:v>
                </c:pt>
                <c:pt idx="8" formatCode="#,##0">
                  <c:v>8966</c:v>
                </c:pt>
              </c:numCache>
            </c:numRef>
          </c:val>
        </c:ser>
        <c:dLbls/>
        <c:axId val="29133824"/>
        <c:axId val="29139712"/>
      </c:barChart>
      <c:catAx>
        <c:axId val="29133824"/>
        <c:scaling>
          <c:orientation val="minMax"/>
        </c:scaling>
        <c:axPos val="b"/>
        <c:majorTickMark val="none"/>
        <c:tickLblPos val="nextTo"/>
        <c:crossAx val="29139712"/>
        <c:crosses val="autoZero"/>
        <c:auto val="1"/>
        <c:lblAlgn val="ctr"/>
        <c:lblOffset val="100"/>
      </c:catAx>
      <c:valAx>
        <c:axId val="29139712"/>
        <c:scaling>
          <c:orientation val="minMax"/>
        </c:scaling>
        <c:axPos val="l"/>
        <c:majorGridlines/>
        <c:numFmt formatCode="#,##0" sourceLinked="1"/>
        <c:majorTickMark val="none"/>
        <c:tickLblPos val="nextTo"/>
        <c:crossAx val="29133824"/>
        <c:crosses val="autoZero"/>
        <c:crossBetween val="between"/>
      </c:valAx>
      <c:dTable>
        <c:showHorzBorder val="1"/>
        <c:showVertBorder val="1"/>
        <c:showOutline val="1"/>
        <c:showKeys val="1"/>
      </c:dTable>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PERSONAS</a:t>
            </a:r>
          </a:p>
          <a:p>
            <a:pPr>
              <a:defRPr/>
            </a:pPr>
            <a:r>
              <a:rPr lang="es-MX" baseline="0" dirty="0" smtClean="0"/>
              <a:t>TRIMESTRAL</a:t>
            </a:r>
            <a:endParaRPr lang="es-MX" dirty="0"/>
          </a:p>
        </c:rich>
      </c:tx>
      <c:layout/>
    </c:title>
    <c:plotArea>
      <c:layout/>
      <c:barChart>
        <c:barDir val="col"/>
        <c:grouping val="clustered"/>
        <c:ser>
          <c:idx val="0"/>
          <c:order val="0"/>
          <c:tx>
            <c:strRef>
              <c:f>Hoja1!$B$26</c:f>
              <c:strCache>
                <c:ptCount val="1"/>
                <c:pt idx="0">
                  <c:v>2015</c:v>
                </c:pt>
              </c:strCache>
            </c:strRef>
          </c:tx>
          <c:cat>
            <c:strRef>
              <c:f>Hoja1!$C$25:$E$25</c:f>
              <c:strCache>
                <c:ptCount val="3"/>
                <c:pt idx="0">
                  <c:v>OCT</c:v>
                </c:pt>
                <c:pt idx="1">
                  <c:v>NOV</c:v>
                </c:pt>
                <c:pt idx="2">
                  <c:v>DIC</c:v>
                </c:pt>
              </c:strCache>
            </c:strRef>
          </c:cat>
          <c:val>
            <c:numRef>
              <c:f>Hoja1!$C$26:$E$26</c:f>
              <c:numCache>
                <c:formatCode>General</c:formatCode>
                <c:ptCount val="3"/>
                <c:pt idx="0">
                  <c:v>962</c:v>
                </c:pt>
                <c:pt idx="1">
                  <c:v>784</c:v>
                </c:pt>
                <c:pt idx="2">
                  <c:v>725</c:v>
                </c:pt>
              </c:numCache>
            </c:numRef>
          </c:val>
        </c:ser>
        <c:ser>
          <c:idx val="1"/>
          <c:order val="1"/>
          <c:tx>
            <c:strRef>
              <c:f>Hoja1!$B$27</c:f>
              <c:strCache>
                <c:ptCount val="1"/>
                <c:pt idx="0">
                  <c:v>2016</c:v>
                </c:pt>
              </c:strCache>
            </c:strRef>
          </c:tx>
          <c:cat>
            <c:strRef>
              <c:f>Hoja1!$C$25:$E$25</c:f>
              <c:strCache>
                <c:ptCount val="3"/>
                <c:pt idx="0">
                  <c:v>OCT</c:v>
                </c:pt>
                <c:pt idx="1">
                  <c:v>NOV</c:v>
                </c:pt>
                <c:pt idx="2">
                  <c:v>DIC</c:v>
                </c:pt>
              </c:strCache>
            </c:strRef>
          </c:cat>
          <c:val>
            <c:numRef>
              <c:f>Hoja1!$C$27:$E$27</c:f>
              <c:numCache>
                <c:formatCode>General</c:formatCode>
                <c:ptCount val="3"/>
                <c:pt idx="0">
                  <c:v>1345</c:v>
                </c:pt>
                <c:pt idx="1">
                  <c:v>691</c:v>
                </c:pt>
                <c:pt idx="2">
                  <c:v>949</c:v>
                </c:pt>
              </c:numCache>
            </c:numRef>
          </c:val>
        </c:ser>
        <c:ser>
          <c:idx val="2"/>
          <c:order val="2"/>
          <c:tx>
            <c:strRef>
              <c:f>Hoja1!$B$28</c:f>
              <c:strCache>
                <c:ptCount val="1"/>
                <c:pt idx="0">
                  <c:v>2017</c:v>
                </c:pt>
              </c:strCache>
            </c:strRef>
          </c:tx>
          <c:cat>
            <c:strRef>
              <c:f>Hoja1!$C$25:$E$25</c:f>
              <c:strCache>
                <c:ptCount val="3"/>
                <c:pt idx="0">
                  <c:v>OCT</c:v>
                </c:pt>
                <c:pt idx="1">
                  <c:v>NOV</c:v>
                </c:pt>
                <c:pt idx="2">
                  <c:v>DIC</c:v>
                </c:pt>
              </c:strCache>
            </c:strRef>
          </c:cat>
          <c:val>
            <c:numRef>
              <c:f>Hoja1!$C$28:$E$28</c:f>
              <c:numCache>
                <c:formatCode>General</c:formatCode>
                <c:ptCount val="3"/>
                <c:pt idx="0">
                  <c:v>310</c:v>
                </c:pt>
                <c:pt idx="1">
                  <c:v>287</c:v>
                </c:pt>
                <c:pt idx="2">
                  <c:v>324</c:v>
                </c:pt>
              </c:numCache>
            </c:numRef>
          </c:val>
        </c:ser>
        <c:ser>
          <c:idx val="3"/>
          <c:order val="3"/>
          <c:tx>
            <c:strRef>
              <c:f>Hoja1!$B$29</c:f>
              <c:strCache>
                <c:ptCount val="1"/>
                <c:pt idx="0">
                  <c:v>2018</c:v>
                </c:pt>
              </c:strCache>
            </c:strRef>
          </c:tx>
          <c:cat>
            <c:strRef>
              <c:f>Hoja1!$C$25:$E$25</c:f>
              <c:strCache>
                <c:ptCount val="3"/>
                <c:pt idx="0">
                  <c:v>OCT</c:v>
                </c:pt>
                <c:pt idx="1">
                  <c:v>NOV</c:v>
                </c:pt>
                <c:pt idx="2">
                  <c:v>DIC</c:v>
                </c:pt>
              </c:strCache>
            </c:strRef>
          </c:cat>
          <c:val>
            <c:numRef>
              <c:f>Hoja1!$C$29:$E$29</c:f>
              <c:numCache>
                <c:formatCode>General</c:formatCode>
                <c:ptCount val="3"/>
              </c:numCache>
            </c:numRef>
          </c:val>
        </c:ser>
        <c:dLbls>
          <c:showVal val="1"/>
        </c:dLbls>
        <c:overlap val="-25"/>
        <c:axId val="138695808"/>
        <c:axId val="138697344"/>
      </c:barChart>
      <c:catAx>
        <c:axId val="138695808"/>
        <c:scaling>
          <c:orientation val="minMax"/>
        </c:scaling>
        <c:axPos val="b"/>
        <c:numFmt formatCode="General" sourceLinked="1"/>
        <c:majorTickMark val="none"/>
        <c:tickLblPos val="nextTo"/>
        <c:crossAx val="138697344"/>
        <c:crosses val="autoZero"/>
        <c:auto val="1"/>
        <c:lblAlgn val="ctr"/>
        <c:lblOffset val="100"/>
      </c:catAx>
      <c:valAx>
        <c:axId val="138697344"/>
        <c:scaling>
          <c:orientation val="minMax"/>
        </c:scaling>
        <c:delete val="1"/>
        <c:axPos val="l"/>
        <c:numFmt formatCode="General" sourceLinked="1"/>
        <c:tickLblPos val="none"/>
        <c:crossAx val="138695808"/>
        <c:crosses val="autoZero"/>
        <c:crossBetween val="between"/>
      </c:valAx>
    </c:plotArea>
    <c:legend>
      <c:legendPos val="t"/>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VEHÍCULOS</a:t>
            </a:r>
            <a:endParaRPr lang="es-MX" dirty="0" smtClean="0"/>
          </a:p>
          <a:p>
            <a:pPr>
              <a:defRPr/>
            </a:pPr>
            <a:r>
              <a:rPr lang="es-MX" sz="1800" b="1" i="0" baseline="0" dirty="0" smtClean="0"/>
              <a:t>ANUAL </a:t>
            </a:r>
            <a:endParaRPr lang="es-MX" sz="1800" b="1" i="0" baseline="0" dirty="0"/>
          </a:p>
        </c:rich>
      </c:tx>
      <c:layout/>
    </c:title>
    <c:plotArea>
      <c:layout/>
      <c:barChart>
        <c:barDir val="col"/>
        <c:grouping val="clustered"/>
        <c:ser>
          <c:idx val="0"/>
          <c:order val="0"/>
          <c:tx>
            <c:strRef>
              <c:f>GRAFICAS!$B$46</c:f>
              <c:strCache>
                <c:ptCount val="1"/>
                <c:pt idx="0">
                  <c:v>2015</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GRAFICAS!$C$46:$N$46</c:f>
              <c:numCache>
                <c:formatCode>General</c:formatCode>
                <c:ptCount val="12"/>
                <c:pt idx="0">
                  <c:v>3736</c:v>
                </c:pt>
                <c:pt idx="1">
                  <c:v>3262</c:v>
                </c:pt>
                <c:pt idx="2">
                  <c:v>2951</c:v>
                </c:pt>
                <c:pt idx="3">
                  <c:v>2407</c:v>
                </c:pt>
                <c:pt idx="4">
                  <c:v>2480</c:v>
                </c:pt>
                <c:pt idx="5">
                  <c:v>3598</c:v>
                </c:pt>
                <c:pt idx="6">
                  <c:v>4536</c:v>
                </c:pt>
                <c:pt idx="7">
                  <c:v>3185</c:v>
                </c:pt>
                <c:pt idx="8">
                  <c:v>3108</c:v>
                </c:pt>
                <c:pt idx="9">
                  <c:v>1526</c:v>
                </c:pt>
                <c:pt idx="10">
                  <c:v>1619</c:v>
                </c:pt>
                <c:pt idx="11">
                  <c:v>3875</c:v>
                </c:pt>
              </c:numCache>
            </c:numRef>
          </c:val>
        </c:ser>
        <c:ser>
          <c:idx val="1"/>
          <c:order val="1"/>
          <c:tx>
            <c:strRef>
              <c:f>GRAFICAS!$B$47</c:f>
              <c:strCache>
                <c:ptCount val="1"/>
                <c:pt idx="0">
                  <c:v>2016</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GRAFICAS!$C$47:$N$47</c:f>
              <c:numCache>
                <c:formatCode>General</c:formatCode>
                <c:ptCount val="12"/>
                <c:pt idx="0">
                  <c:v>4016</c:v>
                </c:pt>
                <c:pt idx="1">
                  <c:v>3557</c:v>
                </c:pt>
                <c:pt idx="2">
                  <c:v>770</c:v>
                </c:pt>
                <c:pt idx="3">
                  <c:v>70</c:v>
                </c:pt>
                <c:pt idx="4">
                  <c:v>518</c:v>
                </c:pt>
                <c:pt idx="5">
                  <c:v>705</c:v>
                </c:pt>
                <c:pt idx="6">
                  <c:v>1444</c:v>
                </c:pt>
                <c:pt idx="7">
                  <c:v>944</c:v>
                </c:pt>
                <c:pt idx="8">
                  <c:v>914</c:v>
                </c:pt>
                <c:pt idx="9">
                  <c:v>2669</c:v>
                </c:pt>
                <c:pt idx="10">
                  <c:v>1368</c:v>
                </c:pt>
                <c:pt idx="11">
                  <c:v>3975</c:v>
                </c:pt>
              </c:numCache>
            </c:numRef>
          </c:val>
        </c:ser>
        <c:ser>
          <c:idx val="2"/>
          <c:order val="2"/>
          <c:tx>
            <c:strRef>
              <c:f>GRAFICAS!$B$48</c:f>
              <c:strCache>
                <c:ptCount val="1"/>
                <c:pt idx="0">
                  <c:v>2017</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GRAFICAS!$C$48:$N$48</c:f>
              <c:numCache>
                <c:formatCode>General</c:formatCode>
                <c:ptCount val="12"/>
                <c:pt idx="0">
                  <c:v>4509</c:v>
                </c:pt>
                <c:pt idx="1">
                  <c:v>4538</c:v>
                </c:pt>
                <c:pt idx="2">
                  <c:v>4944</c:v>
                </c:pt>
                <c:pt idx="3">
                  <c:v>4269</c:v>
                </c:pt>
                <c:pt idx="4">
                  <c:v>3749</c:v>
                </c:pt>
                <c:pt idx="5">
                  <c:v>3535</c:v>
                </c:pt>
                <c:pt idx="6">
                  <c:v>3184</c:v>
                </c:pt>
                <c:pt idx="7">
                  <c:v>3063</c:v>
                </c:pt>
                <c:pt idx="8">
                  <c:v>2662</c:v>
                </c:pt>
                <c:pt idx="9">
                  <c:v>1849</c:v>
                </c:pt>
                <c:pt idx="10">
                  <c:v>1619</c:v>
                </c:pt>
                <c:pt idx="11">
                  <c:v>2055</c:v>
                </c:pt>
              </c:numCache>
            </c:numRef>
          </c:val>
        </c:ser>
        <c:ser>
          <c:idx val="3"/>
          <c:order val="3"/>
          <c:tx>
            <c:strRef>
              <c:f>GRAFICAS!$B$49</c:f>
              <c:strCache>
                <c:ptCount val="1"/>
                <c:pt idx="0">
                  <c:v>2018</c:v>
                </c:pt>
              </c:strCache>
            </c:strRef>
          </c:tx>
          <c:cat>
            <c:strRef>
              <c:f>GRAFICAS!$C$45:$N$45</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GRAFICAS!$C$49:$N$49</c:f>
              <c:numCache>
                <c:formatCode>General</c:formatCode>
                <c:ptCount val="12"/>
                <c:pt idx="0">
                  <c:v>2057</c:v>
                </c:pt>
                <c:pt idx="1">
                  <c:v>1262</c:v>
                </c:pt>
                <c:pt idx="2">
                  <c:v>815</c:v>
                </c:pt>
                <c:pt idx="3">
                  <c:v>2243</c:v>
                </c:pt>
                <c:pt idx="4">
                  <c:v>1381</c:v>
                </c:pt>
                <c:pt idx="5">
                  <c:v>782</c:v>
                </c:pt>
                <c:pt idx="6">
                  <c:v>529</c:v>
                </c:pt>
                <c:pt idx="7">
                  <c:v>1128</c:v>
                </c:pt>
                <c:pt idx="8">
                  <c:v>1915</c:v>
                </c:pt>
              </c:numCache>
            </c:numRef>
          </c:val>
        </c:ser>
        <c:dLbls/>
        <c:axId val="41962112"/>
        <c:axId val="123733504"/>
      </c:barChart>
      <c:catAx>
        <c:axId val="41962112"/>
        <c:scaling>
          <c:orientation val="minMax"/>
        </c:scaling>
        <c:axPos val="b"/>
        <c:majorTickMark val="none"/>
        <c:tickLblPos val="nextTo"/>
        <c:crossAx val="123733504"/>
        <c:crosses val="autoZero"/>
        <c:auto val="1"/>
        <c:lblAlgn val="ctr"/>
        <c:lblOffset val="100"/>
      </c:catAx>
      <c:valAx>
        <c:axId val="123733504"/>
        <c:scaling>
          <c:orientation val="minMax"/>
        </c:scaling>
        <c:axPos val="l"/>
        <c:majorGridlines/>
        <c:numFmt formatCode="General" sourceLinked="1"/>
        <c:majorTickMark val="none"/>
        <c:tickLblPos val="nextTo"/>
        <c:crossAx val="41962112"/>
        <c:crosses val="autoZero"/>
        <c:crossBetween val="between"/>
      </c:valAx>
      <c:dTable>
        <c:showHorzBorder val="1"/>
        <c:showVertBorder val="1"/>
        <c:showOutline val="1"/>
        <c:showKeys val="1"/>
      </c:dTable>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VEHÍCULOS </a:t>
            </a:r>
          </a:p>
          <a:p>
            <a:pPr>
              <a:defRPr/>
            </a:pPr>
            <a:r>
              <a:rPr lang="es-MX" baseline="0" dirty="0" smtClean="0"/>
              <a:t>TRIMESTRAL</a:t>
            </a:r>
            <a:endParaRPr lang="es-MX" dirty="0"/>
          </a:p>
        </c:rich>
      </c:tx>
      <c:layout/>
    </c:title>
    <c:plotArea>
      <c:layout/>
      <c:barChart>
        <c:barDir val="col"/>
        <c:grouping val="clustered"/>
        <c:ser>
          <c:idx val="0"/>
          <c:order val="0"/>
          <c:tx>
            <c:strRef>
              <c:f>Hoja1!$C$36</c:f>
              <c:strCache>
                <c:ptCount val="1"/>
                <c:pt idx="0">
                  <c:v>2015</c:v>
                </c:pt>
              </c:strCache>
            </c:strRef>
          </c:tx>
          <c:cat>
            <c:strRef>
              <c:f>Hoja1!$D$35:$F$35</c:f>
              <c:strCache>
                <c:ptCount val="3"/>
                <c:pt idx="0">
                  <c:v>ENE</c:v>
                </c:pt>
                <c:pt idx="1">
                  <c:v>FEB</c:v>
                </c:pt>
                <c:pt idx="2">
                  <c:v>MAR</c:v>
                </c:pt>
              </c:strCache>
            </c:strRef>
          </c:cat>
          <c:val>
            <c:numRef>
              <c:f>Hoja1!$D$36:$F$36</c:f>
              <c:numCache>
                <c:formatCode>General</c:formatCode>
                <c:ptCount val="3"/>
              </c:numCache>
            </c:numRef>
          </c:val>
        </c:ser>
        <c:ser>
          <c:idx val="1"/>
          <c:order val="1"/>
          <c:tx>
            <c:strRef>
              <c:f>Hoja1!$C$37</c:f>
              <c:strCache>
                <c:ptCount val="1"/>
                <c:pt idx="0">
                  <c:v>2016</c:v>
                </c:pt>
              </c:strCache>
            </c:strRef>
          </c:tx>
          <c:cat>
            <c:strRef>
              <c:f>Hoja1!$D$35:$F$35</c:f>
              <c:strCache>
                <c:ptCount val="3"/>
                <c:pt idx="0">
                  <c:v>ENE</c:v>
                </c:pt>
                <c:pt idx="1">
                  <c:v>FEB</c:v>
                </c:pt>
                <c:pt idx="2">
                  <c:v>MAR</c:v>
                </c:pt>
              </c:strCache>
            </c:strRef>
          </c:cat>
          <c:val>
            <c:numRef>
              <c:f>Hoja1!$D$37:$F$37</c:f>
              <c:numCache>
                <c:formatCode>General</c:formatCode>
                <c:ptCount val="3"/>
                <c:pt idx="0">
                  <c:v>4016</c:v>
                </c:pt>
                <c:pt idx="1">
                  <c:v>3557</c:v>
                </c:pt>
                <c:pt idx="2">
                  <c:v>770</c:v>
                </c:pt>
              </c:numCache>
            </c:numRef>
          </c:val>
        </c:ser>
        <c:ser>
          <c:idx val="2"/>
          <c:order val="2"/>
          <c:tx>
            <c:strRef>
              <c:f>Hoja1!$C$38</c:f>
              <c:strCache>
                <c:ptCount val="1"/>
                <c:pt idx="0">
                  <c:v>2017</c:v>
                </c:pt>
              </c:strCache>
            </c:strRef>
          </c:tx>
          <c:cat>
            <c:strRef>
              <c:f>Hoja1!$D$35:$F$35</c:f>
              <c:strCache>
                <c:ptCount val="3"/>
                <c:pt idx="0">
                  <c:v>ENE</c:v>
                </c:pt>
                <c:pt idx="1">
                  <c:v>FEB</c:v>
                </c:pt>
                <c:pt idx="2">
                  <c:v>MAR</c:v>
                </c:pt>
              </c:strCache>
            </c:strRef>
          </c:cat>
          <c:val>
            <c:numRef>
              <c:f>Hoja1!$D$38:$F$38</c:f>
              <c:numCache>
                <c:formatCode>General</c:formatCode>
                <c:ptCount val="3"/>
                <c:pt idx="0">
                  <c:v>4509</c:v>
                </c:pt>
                <c:pt idx="1">
                  <c:v>4538</c:v>
                </c:pt>
                <c:pt idx="2">
                  <c:v>4944</c:v>
                </c:pt>
              </c:numCache>
            </c:numRef>
          </c:val>
        </c:ser>
        <c:ser>
          <c:idx val="3"/>
          <c:order val="3"/>
          <c:tx>
            <c:strRef>
              <c:f>Hoja1!$C$39</c:f>
              <c:strCache>
                <c:ptCount val="1"/>
                <c:pt idx="0">
                  <c:v>2018</c:v>
                </c:pt>
              </c:strCache>
            </c:strRef>
          </c:tx>
          <c:cat>
            <c:strRef>
              <c:f>Hoja1!$D$35:$F$35</c:f>
              <c:strCache>
                <c:ptCount val="3"/>
                <c:pt idx="0">
                  <c:v>ENE</c:v>
                </c:pt>
                <c:pt idx="1">
                  <c:v>FEB</c:v>
                </c:pt>
                <c:pt idx="2">
                  <c:v>MAR</c:v>
                </c:pt>
              </c:strCache>
            </c:strRef>
          </c:cat>
          <c:val>
            <c:numRef>
              <c:f>Hoja1!$D$39:$F$39</c:f>
              <c:numCache>
                <c:formatCode>General</c:formatCode>
                <c:ptCount val="3"/>
                <c:pt idx="0">
                  <c:v>2057</c:v>
                </c:pt>
                <c:pt idx="1">
                  <c:v>1262</c:v>
                </c:pt>
                <c:pt idx="2">
                  <c:v>815</c:v>
                </c:pt>
              </c:numCache>
            </c:numRef>
          </c:val>
        </c:ser>
        <c:dLbls>
          <c:showVal val="1"/>
        </c:dLbls>
        <c:overlap val="-25"/>
        <c:axId val="138817536"/>
        <c:axId val="138819072"/>
      </c:barChart>
      <c:catAx>
        <c:axId val="138817536"/>
        <c:scaling>
          <c:orientation val="minMax"/>
        </c:scaling>
        <c:axPos val="b"/>
        <c:numFmt formatCode="General" sourceLinked="1"/>
        <c:majorTickMark val="none"/>
        <c:tickLblPos val="nextTo"/>
        <c:crossAx val="138819072"/>
        <c:crosses val="autoZero"/>
        <c:auto val="1"/>
        <c:lblAlgn val="ctr"/>
        <c:lblOffset val="100"/>
      </c:catAx>
      <c:valAx>
        <c:axId val="138819072"/>
        <c:scaling>
          <c:orientation val="minMax"/>
        </c:scaling>
        <c:delete val="1"/>
        <c:axPos val="l"/>
        <c:numFmt formatCode="General" sourceLinked="1"/>
        <c:tickLblPos val="none"/>
        <c:crossAx val="138817536"/>
        <c:crosses val="autoZero"/>
        <c:crossBetween val="between"/>
      </c:valAx>
    </c:plotArea>
    <c:legend>
      <c:legendPos val="t"/>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VEHÍCULOS</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'REVISION DE VEHICULOS'!$A$4</c:f>
              <c:strCache>
                <c:ptCount val="1"/>
                <c:pt idx="0">
                  <c:v>2015</c:v>
                </c:pt>
              </c:strCache>
            </c:strRef>
          </c:tx>
          <c:cat>
            <c:strRef>
              <c:f>'REVISION DE VEHICULOS'!$B$3:$D$3</c:f>
              <c:strCache>
                <c:ptCount val="3"/>
                <c:pt idx="0">
                  <c:v>ABR</c:v>
                </c:pt>
                <c:pt idx="1">
                  <c:v>MAY</c:v>
                </c:pt>
                <c:pt idx="2">
                  <c:v>JUN</c:v>
                </c:pt>
              </c:strCache>
            </c:strRef>
          </c:cat>
          <c:val>
            <c:numRef>
              <c:f>'REVISION DE VEHICULOS'!$B$4:$D$4</c:f>
              <c:numCache>
                <c:formatCode>General</c:formatCode>
                <c:ptCount val="3"/>
                <c:pt idx="0">
                  <c:v>2407</c:v>
                </c:pt>
                <c:pt idx="1">
                  <c:v>2480</c:v>
                </c:pt>
                <c:pt idx="2">
                  <c:v>3598</c:v>
                </c:pt>
              </c:numCache>
            </c:numRef>
          </c:val>
        </c:ser>
        <c:ser>
          <c:idx val="1"/>
          <c:order val="1"/>
          <c:tx>
            <c:strRef>
              <c:f>'REVISION DE VEHICULOS'!$A$5</c:f>
              <c:strCache>
                <c:ptCount val="1"/>
                <c:pt idx="0">
                  <c:v>2016</c:v>
                </c:pt>
              </c:strCache>
            </c:strRef>
          </c:tx>
          <c:cat>
            <c:strRef>
              <c:f>'REVISION DE VEHICULOS'!$B$3:$D$3</c:f>
              <c:strCache>
                <c:ptCount val="3"/>
                <c:pt idx="0">
                  <c:v>ABR</c:v>
                </c:pt>
                <c:pt idx="1">
                  <c:v>MAY</c:v>
                </c:pt>
                <c:pt idx="2">
                  <c:v>JUN</c:v>
                </c:pt>
              </c:strCache>
            </c:strRef>
          </c:cat>
          <c:val>
            <c:numRef>
              <c:f>'REVISION DE VEHICULOS'!$B$5:$D$5</c:f>
              <c:numCache>
                <c:formatCode>General</c:formatCode>
                <c:ptCount val="3"/>
                <c:pt idx="0">
                  <c:v>70</c:v>
                </c:pt>
                <c:pt idx="1">
                  <c:v>518</c:v>
                </c:pt>
                <c:pt idx="2">
                  <c:v>705</c:v>
                </c:pt>
              </c:numCache>
            </c:numRef>
          </c:val>
        </c:ser>
        <c:ser>
          <c:idx val="2"/>
          <c:order val="2"/>
          <c:tx>
            <c:strRef>
              <c:f>'REVISION DE VEHICULOS'!$A$6</c:f>
              <c:strCache>
                <c:ptCount val="1"/>
                <c:pt idx="0">
                  <c:v>2017</c:v>
                </c:pt>
              </c:strCache>
            </c:strRef>
          </c:tx>
          <c:cat>
            <c:strRef>
              <c:f>'REVISION DE VEHICULOS'!$B$3:$D$3</c:f>
              <c:strCache>
                <c:ptCount val="3"/>
                <c:pt idx="0">
                  <c:v>ABR</c:v>
                </c:pt>
                <c:pt idx="1">
                  <c:v>MAY</c:v>
                </c:pt>
                <c:pt idx="2">
                  <c:v>JUN</c:v>
                </c:pt>
              </c:strCache>
            </c:strRef>
          </c:cat>
          <c:val>
            <c:numRef>
              <c:f>'REVISION DE VEHICULOS'!$B$6:$D$6</c:f>
              <c:numCache>
                <c:formatCode>General</c:formatCode>
                <c:ptCount val="3"/>
                <c:pt idx="0">
                  <c:v>4269</c:v>
                </c:pt>
                <c:pt idx="1">
                  <c:v>3749</c:v>
                </c:pt>
                <c:pt idx="2">
                  <c:v>3535</c:v>
                </c:pt>
              </c:numCache>
            </c:numRef>
          </c:val>
        </c:ser>
        <c:ser>
          <c:idx val="3"/>
          <c:order val="3"/>
          <c:tx>
            <c:strRef>
              <c:f>'REVISION DE VEHICULOS'!$A$7</c:f>
              <c:strCache>
                <c:ptCount val="1"/>
                <c:pt idx="0">
                  <c:v>2018</c:v>
                </c:pt>
              </c:strCache>
            </c:strRef>
          </c:tx>
          <c:cat>
            <c:strRef>
              <c:f>'REVISION DE VEHICULOS'!$B$3:$D$3</c:f>
              <c:strCache>
                <c:ptCount val="3"/>
                <c:pt idx="0">
                  <c:v>ABR</c:v>
                </c:pt>
                <c:pt idx="1">
                  <c:v>MAY</c:v>
                </c:pt>
                <c:pt idx="2">
                  <c:v>JUN</c:v>
                </c:pt>
              </c:strCache>
            </c:strRef>
          </c:cat>
          <c:val>
            <c:numRef>
              <c:f>'REVISION DE VEHICULOS'!$B$7:$D$7</c:f>
              <c:numCache>
                <c:formatCode>General</c:formatCode>
                <c:ptCount val="3"/>
                <c:pt idx="0">
                  <c:v>2243</c:v>
                </c:pt>
                <c:pt idx="1">
                  <c:v>1381</c:v>
                </c:pt>
                <c:pt idx="2">
                  <c:v>782</c:v>
                </c:pt>
              </c:numCache>
            </c:numRef>
          </c:val>
        </c:ser>
        <c:dLbls>
          <c:showVal val="1"/>
        </c:dLbls>
        <c:overlap val="-25"/>
        <c:axId val="42068608"/>
        <c:axId val="79204352"/>
      </c:barChart>
      <c:catAx>
        <c:axId val="42068608"/>
        <c:scaling>
          <c:orientation val="minMax"/>
        </c:scaling>
        <c:axPos val="b"/>
        <c:numFmt formatCode="General" sourceLinked="1"/>
        <c:majorTickMark val="none"/>
        <c:tickLblPos val="nextTo"/>
        <c:crossAx val="79204352"/>
        <c:crosses val="autoZero"/>
        <c:auto val="1"/>
        <c:lblAlgn val="ctr"/>
        <c:lblOffset val="100"/>
      </c:catAx>
      <c:valAx>
        <c:axId val="79204352"/>
        <c:scaling>
          <c:orientation val="minMax"/>
        </c:scaling>
        <c:delete val="1"/>
        <c:axPos val="l"/>
        <c:numFmt formatCode="General" sourceLinked="1"/>
        <c:tickLblPos val="none"/>
        <c:crossAx val="42068608"/>
        <c:crosses val="autoZero"/>
        <c:crossBetween val="between"/>
      </c:valAx>
    </c:plotArea>
    <c:legend>
      <c:legendPos val="t"/>
      <c:layou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VEHÍCULOS </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'REVISION DE VEHICULOS'!$A$11</c:f>
              <c:strCache>
                <c:ptCount val="1"/>
                <c:pt idx="0">
                  <c:v>2015</c:v>
                </c:pt>
              </c:strCache>
            </c:strRef>
          </c:tx>
          <c:cat>
            <c:strRef>
              <c:f>'REVISION DE VEHICULOS'!$B$10:$D$10</c:f>
              <c:strCache>
                <c:ptCount val="3"/>
                <c:pt idx="0">
                  <c:v>JUL</c:v>
                </c:pt>
                <c:pt idx="1">
                  <c:v>AGO</c:v>
                </c:pt>
                <c:pt idx="2">
                  <c:v>SEP</c:v>
                </c:pt>
              </c:strCache>
            </c:strRef>
          </c:cat>
          <c:val>
            <c:numRef>
              <c:f>'REVISION DE VEHICULOS'!$B$11:$D$11</c:f>
              <c:numCache>
                <c:formatCode>General</c:formatCode>
                <c:ptCount val="3"/>
                <c:pt idx="0">
                  <c:v>4536</c:v>
                </c:pt>
                <c:pt idx="1">
                  <c:v>3185</c:v>
                </c:pt>
                <c:pt idx="2">
                  <c:v>3108</c:v>
                </c:pt>
              </c:numCache>
            </c:numRef>
          </c:val>
        </c:ser>
        <c:ser>
          <c:idx val="1"/>
          <c:order val="1"/>
          <c:tx>
            <c:strRef>
              <c:f>'REVISION DE VEHICULOS'!$A$12</c:f>
              <c:strCache>
                <c:ptCount val="1"/>
                <c:pt idx="0">
                  <c:v>2016</c:v>
                </c:pt>
              </c:strCache>
            </c:strRef>
          </c:tx>
          <c:cat>
            <c:strRef>
              <c:f>'REVISION DE VEHICULOS'!$B$10:$D$10</c:f>
              <c:strCache>
                <c:ptCount val="3"/>
                <c:pt idx="0">
                  <c:v>JUL</c:v>
                </c:pt>
                <c:pt idx="1">
                  <c:v>AGO</c:v>
                </c:pt>
                <c:pt idx="2">
                  <c:v>SEP</c:v>
                </c:pt>
              </c:strCache>
            </c:strRef>
          </c:cat>
          <c:val>
            <c:numRef>
              <c:f>'REVISION DE VEHICULOS'!$B$12:$D$12</c:f>
              <c:numCache>
                <c:formatCode>General</c:formatCode>
                <c:ptCount val="3"/>
                <c:pt idx="0">
                  <c:v>1444</c:v>
                </c:pt>
                <c:pt idx="1">
                  <c:v>944</c:v>
                </c:pt>
                <c:pt idx="2">
                  <c:v>914</c:v>
                </c:pt>
              </c:numCache>
            </c:numRef>
          </c:val>
        </c:ser>
        <c:ser>
          <c:idx val="2"/>
          <c:order val="2"/>
          <c:tx>
            <c:strRef>
              <c:f>'REVISION DE VEHICULOS'!$A$13</c:f>
              <c:strCache>
                <c:ptCount val="1"/>
                <c:pt idx="0">
                  <c:v>2017</c:v>
                </c:pt>
              </c:strCache>
            </c:strRef>
          </c:tx>
          <c:cat>
            <c:strRef>
              <c:f>'REVISION DE VEHICULOS'!$B$10:$D$10</c:f>
              <c:strCache>
                <c:ptCount val="3"/>
                <c:pt idx="0">
                  <c:v>JUL</c:v>
                </c:pt>
                <c:pt idx="1">
                  <c:v>AGO</c:v>
                </c:pt>
                <c:pt idx="2">
                  <c:v>SEP</c:v>
                </c:pt>
              </c:strCache>
            </c:strRef>
          </c:cat>
          <c:val>
            <c:numRef>
              <c:f>'REVISION DE VEHICULOS'!$B$13:$D$13</c:f>
              <c:numCache>
                <c:formatCode>General</c:formatCode>
                <c:ptCount val="3"/>
                <c:pt idx="0">
                  <c:v>3184</c:v>
                </c:pt>
                <c:pt idx="1">
                  <c:v>3063</c:v>
                </c:pt>
                <c:pt idx="2">
                  <c:v>2662</c:v>
                </c:pt>
              </c:numCache>
            </c:numRef>
          </c:val>
        </c:ser>
        <c:ser>
          <c:idx val="3"/>
          <c:order val="3"/>
          <c:tx>
            <c:strRef>
              <c:f>'REVISION DE VEHICULOS'!$A$14</c:f>
              <c:strCache>
                <c:ptCount val="1"/>
                <c:pt idx="0">
                  <c:v>2018</c:v>
                </c:pt>
              </c:strCache>
            </c:strRef>
          </c:tx>
          <c:cat>
            <c:strRef>
              <c:f>'REVISION DE VEHICULOS'!$B$10:$D$10</c:f>
              <c:strCache>
                <c:ptCount val="3"/>
                <c:pt idx="0">
                  <c:v>JUL</c:v>
                </c:pt>
                <c:pt idx="1">
                  <c:v>AGO</c:v>
                </c:pt>
                <c:pt idx="2">
                  <c:v>SEP</c:v>
                </c:pt>
              </c:strCache>
            </c:strRef>
          </c:cat>
          <c:val>
            <c:numRef>
              <c:f>'REVISION DE VEHICULOS'!$B$14:$D$14</c:f>
              <c:numCache>
                <c:formatCode>General</c:formatCode>
                <c:ptCount val="3"/>
                <c:pt idx="0">
                  <c:v>529</c:v>
                </c:pt>
                <c:pt idx="1">
                  <c:v>1128</c:v>
                </c:pt>
                <c:pt idx="2">
                  <c:v>1915</c:v>
                </c:pt>
              </c:numCache>
            </c:numRef>
          </c:val>
        </c:ser>
        <c:dLbls>
          <c:showVal val="1"/>
        </c:dLbls>
        <c:overlap val="-25"/>
        <c:axId val="83248256"/>
        <c:axId val="83249792"/>
      </c:barChart>
      <c:catAx>
        <c:axId val="83248256"/>
        <c:scaling>
          <c:orientation val="minMax"/>
        </c:scaling>
        <c:axPos val="b"/>
        <c:numFmt formatCode="General" sourceLinked="1"/>
        <c:majorTickMark val="none"/>
        <c:tickLblPos val="nextTo"/>
        <c:crossAx val="83249792"/>
        <c:crosses val="autoZero"/>
        <c:auto val="1"/>
        <c:lblAlgn val="ctr"/>
        <c:lblOffset val="100"/>
      </c:catAx>
      <c:valAx>
        <c:axId val="83249792"/>
        <c:scaling>
          <c:orientation val="minMax"/>
        </c:scaling>
        <c:delete val="1"/>
        <c:axPos val="l"/>
        <c:numFmt formatCode="General" sourceLinked="1"/>
        <c:tickLblPos val="none"/>
        <c:crossAx val="83248256"/>
        <c:crosses val="autoZero"/>
        <c:crossBetween val="between"/>
      </c:valAx>
    </c:plotArea>
    <c:legend>
      <c:legendPos val="t"/>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REVISIÓN</a:t>
            </a:r>
            <a:r>
              <a:rPr lang="es-MX" baseline="0" dirty="0" smtClean="0"/>
              <a:t> DE VEHÍCULOS </a:t>
            </a:r>
          </a:p>
          <a:p>
            <a:pPr>
              <a:defRPr/>
            </a:pPr>
            <a:r>
              <a:rPr lang="es-MX" baseline="0" dirty="0" smtClean="0"/>
              <a:t>TRIMESTRAL</a:t>
            </a:r>
            <a:endParaRPr lang="es-MX" dirty="0"/>
          </a:p>
        </c:rich>
      </c:tx>
      <c:layout/>
    </c:title>
    <c:plotArea>
      <c:layout/>
      <c:barChart>
        <c:barDir val="col"/>
        <c:grouping val="clustered"/>
        <c:ser>
          <c:idx val="0"/>
          <c:order val="0"/>
          <c:tx>
            <c:strRef>
              <c:f>Hoja1!$C$54</c:f>
              <c:strCache>
                <c:ptCount val="1"/>
                <c:pt idx="0">
                  <c:v>2015</c:v>
                </c:pt>
              </c:strCache>
            </c:strRef>
          </c:tx>
          <c:cat>
            <c:strRef>
              <c:f>Hoja1!$D$53:$F$53</c:f>
              <c:strCache>
                <c:ptCount val="3"/>
                <c:pt idx="0">
                  <c:v>OCT</c:v>
                </c:pt>
                <c:pt idx="1">
                  <c:v>NOV</c:v>
                </c:pt>
                <c:pt idx="2">
                  <c:v>DIC</c:v>
                </c:pt>
              </c:strCache>
            </c:strRef>
          </c:cat>
          <c:val>
            <c:numRef>
              <c:f>Hoja1!$D$54:$F$54</c:f>
              <c:numCache>
                <c:formatCode>General</c:formatCode>
                <c:ptCount val="3"/>
                <c:pt idx="0">
                  <c:v>1526</c:v>
                </c:pt>
                <c:pt idx="1">
                  <c:v>1619</c:v>
                </c:pt>
                <c:pt idx="2">
                  <c:v>3875</c:v>
                </c:pt>
              </c:numCache>
            </c:numRef>
          </c:val>
        </c:ser>
        <c:ser>
          <c:idx val="1"/>
          <c:order val="1"/>
          <c:tx>
            <c:strRef>
              <c:f>Hoja1!$C$55</c:f>
              <c:strCache>
                <c:ptCount val="1"/>
                <c:pt idx="0">
                  <c:v>2016</c:v>
                </c:pt>
              </c:strCache>
            </c:strRef>
          </c:tx>
          <c:cat>
            <c:strRef>
              <c:f>Hoja1!$D$53:$F$53</c:f>
              <c:strCache>
                <c:ptCount val="3"/>
                <c:pt idx="0">
                  <c:v>OCT</c:v>
                </c:pt>
                <c:pt idx="1">
                  <c:v>NOV</c:v>
                </c:pt>
                <c:pt idx="2">
                  <c:v>DIC</c:v>
                </c:pt>
              </c:strCache>
            </c:strRef>
          </c:cat>
          <c:val>
            <c:numRef>
              <c:f>Hoja1!$D$55:$F$55</c:f>
              <c:numCache>
                <c:formatCode>General</c:formatCode>
                <c:ptCount val="3"/>
                <c:pt idx="0">
                  <c:v>2669</c:v>
                </c:pt>
                <c:pt idx="1">
                  <c:v>1368</c:v>
                </c:pt>
                <c:pt idx="2">
                  <c:v>3975</c:v>
                </c:pt>
              </c:numCache>
            </c:numRef>
          </c:val>
        </c:ser>
        <c:ser>
          <c:idx val="2"/>
          <c:order val="2"/>
          <c:tx>
            <c:strRef>
              <c:f>Hoja1!$C$56</c:f>
              <c:strCache>
                <c:ptCount val="1"/>
                <c:pt idx="0">
                  <c:v>2017</c:v>
                </c:pt>
              </c:strCache>
            </c:strRef>
          </c:tx>
          <c:cat>
            <c:strRef>
              <c:f>Hoja1!$D$53:$F$53</c:f>
              <c:strCache>
                <c:ptCount val="3"/>
                <c:pt idx="0">
                  <c:v>OCT</c:v>
                </c:pt>
                <c:pt idx="1">
                  <c:v>NOV</c:v>
                </c:pt>
                <c:pt idx="2">
                  <c:v>DIC</c:v>
                </c:pt>
              </c:strCache>
            </c:strRef>
          </c:cat>
          <c:val>
            <c:numRef>
              <c:f>Hoja1!$D$56:$F$56</c:f>
              <c:numCache>
                <c:formatCode>General</c:formatCode>
                <c:ptCount val="3"/>
                <c:pt idx="0">
                  <c:v>1849</c:v>
                </c:pt>
                <c:pt idx="1">
                  <c:v>1619</c:v>
                </c:pt>
                <c:pt idx="2">
                  <c:v>2055</c:v>
                </c:pt>
              </c:numCache>
            </c:numRef>
          </c:val>
        </c:ser>
        <c:dLbls>
          <c:showVal val="1"/>
        </c:dLbls>
        <c:overlap val="-25"/>
        <c:axId val="139050368"/>
        <c:axId val="139056256"/>
      </c:barChart>
      <c:catAx>
        <c:axId val="139050368"/>
        <c:scaling>
          <c:orientation val="minMax"/>
        </c:scaling>
        <c:axPos val="b"/>
        <c:numFmt formatCode="General" sourceLinked="1"/>
        <c:majorTickMark val="none"/>
        <c:tickLblPos val="nextTo"/>
        <c:crossAx val="139056256"/>
        <c:crosses val="autoZero"/>
        <c:auto val="1"/>
        <c:lblAlgn val="ctr"/>
        <c:lblOffset val="100"/>
      </c:catAx>
      <c:valAx>
        <c:axId val="139056256"/>
        <c:scaling>
          <c:orientation val="minMax"/>
        </c:scaling>
        <c:delete val="1"/>
        <c:axPos val="l"/>
        <c:numFmt formatCode="General" sourceLinked="1"/>
        <c:tickLblPos val="none"/>
        <c:crossAx val="139050368"/>
        <c:crosses val="autoZero"/>
        <c:crossBetween val="between"/>
      </c:valAx>
    </c:plotArea>
    <c:legend>
      <c:legendPos val="t"/>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CASA HABITACIÓN</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GRAFICAS!$C$110</c:f>
              <c:strCache>
                <c:ptCount val="1"/>
                <c:pt idx="0">
                  <c:v>2015</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GRAFICAS!$D$110:$O$110</c:f>
              <c:numCache>
                <c:formatCode>General</c:formatCode>
                <c:ptCount val="12"/>
                <c:pt idx="9">
                  <c:v>83</c:v>
                </c:pt>
                <c:pt idx="10">
                  <c:v>63</c:v>
                </c:pt>
                <c:pt idx="11">
                  <c:v>73</c:v>
                </c:pt>
              </c:numCache>
            </c:numRef>
          </c:val>
        </c:ser>
        <c:ser>
          <c:idx val="1"/>
          <c:order val="1"/>
          <c:tx>
            <c:strRef>
              <c:f>GRAFICAS!$C$111</c:f>
              <c:strCache>
                <c:ptCount val="1"/>
                <c:pt idx="0">
                  <c:v>2016</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GRAFICAS!$D$111:$O$111</c:f>
              <c:numCache>
                <c:formatCode>General</c:formatCode>
                <c:ptCount val="12"/>
                <c:pt idx="0">
                  <c:v>73</c:v>
                </c:pt>
                <c:pt idx="1">
                  <c:v>78</c:v>
                </c:pt>
                <c:pt idx="2">
                  <c:v>65</c:v>
                </c:pt>
                <c:pt idx="3">
                  <c:v>65</c:v>
                </c:pt>
                <c:pt idx="4">
                  <c:v>78</c:v>
                </c:pt>
                <c:pt idx="5">
                  <c:v>61</c:v>
                </c:pt>
                <c:pt idx="6">
                  <c:v>83</c:v>
                </c:pt>
                <c:pt idx="7">
                  <c:v>84</c:v>
                </c:pt>
                <c:pt idx="8">
                  <c:v>55</c:v>
                </c:pt>
                <c:pt idx="9">
                  <c:v>62</c:v>
                </c:pt>
                <c:pt idx="10">
                  <c:v>39</c:v>
                </c:pt>
                <c:pt idx="11">
                  <c:v>41</c:v>
                </c:pt>
              </c:numCache>
            </c:numRef>
          </c:val>
        </c:ser>
        <c:ser>
          <c:idx val="2"/>
          <c:order val="2"/>
          <c:tx>
            <c:strRef>
              <c:f>GRAFICAS!$C$112</c:f>
              <c:strCache>
                <c:ptCount val="1"/>
                <c:pt idx="0">
                  <c:v>2017</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GRAFICAS!$D$112:$O$112</c:f>
              <c:numCache>
                <c:formatCode>General</c:formatCode>
                <c:ptCount val="12"/>
                <c:pt idx="0">
                  <c:v>36</c:v>
                </c:pt>
                <c:pt idx="1">
                  <c:v>26</c:v>
                </c:pt>
                <c:pt idx="2">
                  <c:v>24</c:v>
                </c:pt>
                <c:pt idx="3">
                  <c:v>31</c:v>
                </c:pt>
                <c:pt idx="4">
                  <c:v>25</c:v>
                </c:pt>
                <c:pt idx="5">
                  <c:v>39</c:v>
                </c:pt>
                <c:pt idx="6">
                  <c:v>30</c:v>
                </c:pt>
                <c:pt idx="7">
                  <c:v>34</c:v>
                </c:pt>
                <c:pt idx="8">
                  <c:v>28</c:v>
                </c:pt>
                <c:pt idx="9">
                  <c:v>24</c:v>
                </c:pt>
                <c:pt idx="10">
                  <c:v>28</c:v>
                </c:pt>
                <c:pt idx="11">
                  <c:v>12</c:v>
                </c:pt>
              </c:numCache>
            </c:numRef>
          </c:val>
        </c:ser>
        <c:ser>
          <c:idx val="3"/>
          <c:order val="3"/>
          <c:tx>
            <c:strRef>
              <c:f>GRAFICAS!$C$113</c:f>
              <c:strCache>
                <c:ptCount val="1"/>
                <c:pt idx="0">
                  <c:v>2018</c:v>
                </c:pt>
              </c:strCache>
            </c:strRef>
          </c:tx>
          <c:cat>
            <c:strRef>
              <c:f>GRAFICAS!$D$109:$O$109</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GRAFICAS!$D$113:$O$113</c:f>
              <c:numCache>
                <c:formatCode>General</c:formatCode>
                <c:ptCount val="12"/>
                <c:pt idx="0">
                  <c:v>17</c:v>
                </c:pt>
                <c:pt idx="1">
                  <c:v>22</c:v>
                </c:pt>
                <c:pt idx="2">
                  <c:v>19</c:v>
                </c:pt>
                <c:pt idx="3">
                  <c:v>38</c:v>
                </c:pt>
                <c:pt idx="4">
                  <c:v>24</c:v>
                </c:pt>
                <c:pt idx="5">
                  <c:v>28</c:v>
                </c:pt>
                <c:pt idx="6">
                  <c:v>31</c:v>
                </c:pt>
                <c:pt idx="7">
                  <c:v>28</c:v>
                </c:pt>
                <c:pt idx="8">
                  <c:v>28</c:v>
                </c:pt>
              </c:numCache>
            </c:numRef>
          </c:val>
        </c:ser>
        <c:dLbls/>
        <c:axId val="41631104"/>
        <c:axId val="41649664"/>
      </c:barChart>
      <c:catAx>
        <c:axId val="41631104"/>
        <c:scaling>
          <c:orientation val="minMax"/>
        </c:scaling>
        <c:axPos val="b"/>
        <c:majorTickMark val="none"/>
        <c:tickLblPos val="nextTo"/>
        <c:crossAx val="41649664"/>
        <c:crosses val="autoZero"/>
        <c:auto val="1"/>
        <c:lblAlgn val="ctr"/>
        <c:lblOffset val="100"/>
      </c:catAx>
      <c:valAx>
        <c:axId val="41649664"/>
        <c:scaling>
          <c:orientation val="minMax"/>
        </c:scaling>
        <c:axPos val="l"/>
        <c:majorGridlines/>
        <c:numFmt formatCode="General" sourceLinked="1"/>
        <c:majorTickMark val="none"/>
        <c:tickLblPos val="nextTo"/>
        <c:crossAx val="41631104"/>
        <c:crosses val="autoZero"/>
        <c:crossBetween val="between"/>
      </c:valAx>
      <c:dTable>
        <c:showHorzBorder val="1"/>
        <c:showVertBorder val="1"/>
        <c:showOutline val="1"/>
        <c:showKeys val="1"/>
      </c:dTable>
    </c:plotArea>
    <c:plotVisOnly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CASA HABITACIÓN</a:t>
            </a:r>
          </a:p>
          <a:p>
            <a:pPr>
              <a:defRPr/>
            </a:pPr>
            <a:r>
              <a:rPr lang="es-MX" baseline="0" dirty="0" smtClean="0"/>
              <a:t>TRIMESTRAL</a:t>
            </a:r>
            <a:endParaRPr lang="es-MX" dirty="0"/>
          </a:p>
        </c:rich>
      </c:tx>
      <c:layout/>
    </c:title>
    <c:plotArea>
      <c:layout/>
      <c:barChart>
        <c:barDir val="col"/>
        <c:grouping val="clustered"/>
        <c:ser>
          <c:idx val="0"/>
          <c:order val="0"/>
          <c:tx>
            <c:strRef>
              <c:f>Hoja3!$B$4</c:f>
              <c:strCache>
                <c:ptCount val="1"/>
                <c:pt idx="0">
                  <c:v>2015</c:v>
                </c:pt>
              </c:strCache>
            </c:strRef>
          </c:tx>
          <c:cat>
            <c:strRef>
              <c:f>Hoja3!$C$3:$E$3</c:f>
              <c:strCache>
                <c:ptCount val="3"/>
                <c:pt idx="0">
                  <c:v>ENERO </c:v>
                </c:pt>
                <c:pt idx="1">
                  <c:v>FEBRERO </c:v>
                </c:pt>
                <c:pt idx="2">
                  <c:v>MARZO </c:v>
                </c:pt>
              </c:strCache>
            </c:strRef>
          </c:cat>
          <c:val>
            <c:numRef>
              <c:f>Hoja3!$C$4:$E$4</c:f>
              <c:numCache>
                <c:formatCode>General</c:formatCode>
                <c:ptCount val="3"/>
              </c:numCache>
            </c:numRef>
          </c:val>
        </c:ser>
        <c:ser>
          <c:idx val="1"/>
          <c:order val="1"/>
          <c:tx>
            <c:strRef>
              <c:f>Hoja3!$B$5</c:f>
              <c:strCache>
                <c:ptCount val="1"/>
                <c:pt idx="0">
                  <c:v>2016</c:v>
                </c:pt>
              </c:strCache>
            </c:strRef>
          </c:tx>
          <c:cat>
            <c:strRef>
              <c:f>Hoja3!$C$3:$E$3</c:f>
              <c:strCache>
                <c:ptCount val="3"/>
                <c:pt idx="0">
                  <c:v>ENERO </c:v>
                </c:pt>
                <c:pt idx="1">
                  <c:v>FEBRERO </c:v>
                </c:pt>
                <c:pt idx="2">
                  <c:v>MARZO </c:v>
                </c:pt>
              </c:strCache>
            </c:strRef>
          </c:cat>
          <c:val>
            <c:numRef>
              <c:f>Hoja3!$C$5:$E$5</c:f>
              <c:numCache>
                <c:formatCode>General</c:formatCode>
                <c:ptCount val="3"/>
                <c:pt idx="0">
                  <c:v>73</c:v>
                </c:pt>
                <c:pt idx="1">
                  <c:v>78</c:v>
                </c:pt>
                <c:pt idx="2">
                  <c:v>65</c:v>
                </c:pt>
              </c:numCache>
            </c:numRef>
          </c:val>
        </c:ser>
        <c:ser>
          <c:idx val="2"/>
          <c:order val="2"/>
          <c:tx>
            <c:strRef>
              <c:f>Hoja3!$B$6</c:f>
              <c:strCache>
                <c:ptCount val="1"/>
                <c:pt idx="0">
                  <c:v>2017</c:v>
                </c:pt>
              </c:strCache>
            </c:strRef>
          </c:tx>
          <c:cat>
            <c:strRef>
              <c:f>Hoja3!$C$3:$E$3</c:f>
              <c:strCache>
                <c:ptCount val="3"/>
                <c:pt idx="0">
                  <c:v>ENERO </c:v>
                </c:pt>
                <c:pt idx="1">
                  <c:v>FEBRERO </c:v>
                </c:pt>
                <c:pt idx="2">
                  <c:v>MARZO </c:v>
                </c:pt>
              </c:strCache>
            </c:strRef>
          </c:cat>
          <c:val>
            <c:numRef>
              <c:f>Hoja3!$C$6:$E$6</c:f>
              <c:numCache>
                <c:formatCode>General</c:formatCode>
                <c:ptCount val="3"/>
                <c:pt idx="0">
                  <c:v>36</c:v>
                </c:pt>
                <c:pt idx="1">
                  <c:v>26</c:v>
                </c:pt>
                <c:pt idx="2">
                  <c:v>24</c:v>
                </c:pt>
              </c:numCache>
            </c:numRef>
          </c:val>
        </c:ser>
        <c:ser>
          <c:idx val="3"/>
          <c:order val="3"/>
          <c:tx>
            <c:strRef>
              <c:f>Hoja3!$B$7</c:f>
              <c:strCache>
                <c:ptCount val="1"/>
                <c:pt idx="0">
                  <c:v>2018</c:v>
                </c:pt>
              </c:strCache>
            </c:strRef>
          </c:tx>
          <c:cat>
            <c:strRef>
              <c:f>Hoja3!$C$3:$E$3</c:f>
              <c:strCache>
                <c:ptCount val="3"/>
                <c:pt idx="0">
                  <c:v>ENERO </c:v>
                </c:pt>
                <c:pt idx="1">
                  <c:v>FEBRERO </c:v>
                </c:pt>
                <c:pt idx="2">
                  <c:v>MARZO </c:v>
                </c:pt>
              </c:strCache>
            </c:strRef>
          </c:cat>
          <c:val>
            <c:numRef>
              <c:f>Hoja3!$C$7:$E$7</c:f>
              <c:numCache>
                <c:formatCode>General</c:formatCode>
                <c:ptCount val="3"/>
                <c:pt idx="0">
                  <c:v>17</c:v>
                </c:pt>
                <c:pt idx="1">
                  <c:v>22</c:v>
                </c:pt>
                <c:pt idx="2">
                  <c:v>19</c:v>
                </c:pt>
              </c:numCache>
            </c:numRef>
          </c:val>
        </c:ser>
        <c:dLbls>
          <c:showVal val="1"/>
        </c:dLbls>
        <c:overlap val="-25"/>
        <c:axId val="139192576"/>
        <c:axId val="139288576"/>
      </c:barChart>
      <c:catAx>
        <c:axId val="139192576"/>
        <c:scaling>
          <c:orientation val="minMax"/>
        </c:scaling>
        <c:axPos val="b"/>
        <c:numFmt formatCode="General" sourceLinked="1"/>
        <c:majorTickMark val="none"/>
        <c:tickLblPos val="nextTo"/>
        <c:crossAx val="139288576"/>
        <c:crosses val="autoZero"/>
        <c:auto val="1"/>
        <c:lblAlgn val="ctr"/>
        <c:lblOffset val="100"/>
      </c:catAx>
      <c:valAx>
        <c:axId val="139288576"/>
        <c:scaling>
          <c:orientation val="minMax"/>
        </c:scaling>
        <c:delete val="1"/>
        <c:axPos val="l"/>
        <c:numFmt formatCode="General" sourceLinked="1"/>
        <c:tickLblPos val="none"/>
        <c:crossAx val="139192576"/>
        <c:crosses val="autoZero"/>
        <c:crossBetween val="between"/>
      </c:valAx>
    </c:plotArea>
    <c:legend>
      <c:legendPos val="t"/>
      <c:layout/>
    </c:legend>
    <c:plotVisOnly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CASA HABITACIÓN</a:t>
            </a:r>
            <a:endParaRPr lang="es-MX" dirty="0" smtClean="0"/>
          </a:p>
          <a:p>
            <a:pPr>
              <a:defRPr/>
            </a:pPr>
            <a:r>
              <a:rPr lang="es-MX" sz="1800" b="1" i="0" baseline="0" dirty="0" smtClean="0"/>
              <a:t>TRIMESTRAL </a:t>
            </a:r>
            <a:endParaRPr lang="es-MX" sz="1800" b="1" i="0" baseline="0" dirty="0"/>
          </a:p>
        </c:rich>
      </c:tx>
      <c:layout/>
    </c:title>
    <c:plotArea>
      <c:layout/>
      <c:barChart>
        <c:barDir val="col"/>
        <c:grouping val="clustered"/>
        <c:ser>
          <c:idx val="0"/>
          <c:order val="0"/>
          <c:tx>
            <c:strRef>
              <c:f>'ROBO A CASA HABITACION '!$A$4</c:f>
              <c:strCache>
                <c:ptCount val="1"/>
                <c:pt idx="0">
                  <c:v>2015</c:v>
                </c:pt>
              </c:strCache>
            </c:strRef>
          </c:tx>
          <c:cat>
            <c:strRef>
              <c:f>'ROBO A CASA HABITACION '!$B$3:$D$3</c:f>
              <c:strCache>
                <c:ptCount val="3"/>
                <c:pt idx="0">
                  <c:v>ABRIL</c:v>
                </c:pt>
                <c:pt idx="1">
                  <c:v>MAYO</c:v>
                </c:pt>
                <c:pt idx="2">
                  <c:v>JUNIO</c:v>
                </c:pt>
              </c:strCache>
            </c:strRef>
          </c:cat>
          <c:val>
            <c:numRef>
              <c:f>'ROBO A CASA HABITACION '!$B$4:$D$4</c:f>
              <c:numCache>
                <c:formatCode>General</c:formatCode>
                <c:ptCount val="3"/>
              </c:numCache>
            </c:numRef>
          </c:val>
        </c:ser>
        <c:ser>
          <c:idx val="1"/>
          <c:order val="1"/>
          <c:tx>
            <c:strRef>
              <c:f>'ROBO A CASA HABITACION '!$A$5</c:f>
              <c:strCache>
                <c:ptCount val="1"/>
                <c:pt idx="0">
                  <c:v>2016</c:v>
                </c:pt>
              </c:strCache>
            </c:strRef>
          </c:tx>
          <c:cat>
            <c:strRef>
              <c:f>'ROBO A CASA HABITACION '!$B$3:$D$3</c:f>
              <c:strCache>
                <c:ptCount val="3"/>
                <c:pt idx="0">
                  <c:v>ABRIL</c:v>
                </c:pt>
                <c:pt idx="1">
                  <c:v>MAYO</c:v>
                </c:pt>
                <c:pt idx="2">
                  <c:v>JUNIO</c:v>
                </c:pt>
              </c:strCache>
            </c:strRef>
          </c:cat>
          <c:val>
            <c:numRef>
              <c:f>'ROBO A CASA HABITACION '!$B$5:$D$5</c:f>
              <c:numCache>
                <c:formatCode>General</c:formatCode>
                <c:ptCount val="3"/>
                <c:pt idx="0">
                  <c:v>65</c:v>
                </c:pt>
                <c:pt idx="1">
                  <c:v>78</c:v>
                </c:pt>
                <c:pt idx="2">
                  <c:v>61</c:v>
                </c:pt>
              </c:numCache>
            </c:numRef>
          </c:val>
        </c:ser>
        <c:ser>
          <c:idx val="2"/>
          <c:order val="2"/>
          <c:tx>
            <c:strRef>
              <c:f>'ROBO A CASA HABITACION '!$A$6</c:f>
              <c:strCache>
                <c:ptCount val="1"/>
                <c:pt idx="0">
                  <c:v>2017</c:v>
                </c:pt>
              </c:strCache>
            </c:strRef>
          </c:tx>
          <c:cat>
            <c:strRef>
              <c:f>'ROBO A CASA HABITACION '!$B$3:$D$3</c:f>
              <c:strCache>
                <c:ptCount val="3"/>
                <c:pt idx="0">
                  <c:v>ABRIL</c:v>
                </c:pt>
                <c:pt idx="1">
                  <c:v>MAYO</c:v>
                </c:pt>
                <c:pt idx="2">
                  <c:v>JUNIO</c:v>
                </c:pt>
              </c:strCache>
            </c:strRef>
          </c:cat>
          <c:val>
            <c:numRef>
              <c:f>'ROBO A CASA HABITACION '!$B$6:$D$6</c:f>
              <c:numCache>
                <c:formatCode>General</c:formatCode>
                <c:ptCount val="3"/>
                <c:pt idx="0">
                  <c:v>31</c:v>
                </c:pt>
                <c:pt idx="1">
                  <c:v>25</c:v>
                </c:pt>
                <c:pt idx="2">
                  <c:v>39</c:v>
                </c:pt>
              </c:numCache>
            </c:numRef>
          </c:val>
        </c:ser>
        <c:ser>
          <c:idx val="3"/>
          <c:order val="3"/>
          <c:tx>
            <c:strRef>
              <c:f>'ROBO A CASA HABITACION '!$A$7</c:f>
              <c:strCache>
                <c:ptCount val="1"/>
                <c:pt idx="0">
                  <c:v>2018</c:v>
                </c:pt>
              </c:strCache>
            </c:strRef>
          </c:tx>
          <c:cat>
            <c:strRef>
              <c:f>'ROBO A CASA HABITACION '!$B$3:$D$3</c:f>
              <c:strCache>
                <c:ptCount val="3"/>
                <c:pt idx="0">
                  <c:v>ABRIL</c:v>
                </c:pt>
                <c:pt idx="1">
                  <c:v>MAYO</c:v>
                </c:pt>
                <c:pt idx="2">
                  <c:v>JUNIO</c:v>
                </c:pt>
              </c:strCache>
            </c:strRef>
          </c:cat>
          <c:val>
            <c:numRef>
              <c:f>'ROBO A CASA HABITACION '!$B$7:$D$7</c:f>
              <c:numCache>
                <c:formatCode>General</c:formatCode>
                <c:ptCount val="3"/>
                <c:pt idx="0">
                  <c:v>38</c:v>
                </c:pt>
                <c:pt idx="1">
                  <c:v>24</c:v>
                </c:pt>
                <c:pt idx="2">
                  <c:v>28</c:v>
                </c:pt>
              </c:numCache>
            </c:numRef>
          </c:val>
        </c:ser>
        <c:dLbls>
          <c:showVal val="1"/>
        </c:dLbls>
        <c:overlap val="-25"/>
        <c:axId val="83851904"/>
        <c:axId val="123321344"/>
      </c:barChart>
      <c:catAx>
        <c:axId val="83851904"/>
        <c:scaling>
          <c:orientation val="minMax"/>
        </c:scaling>
        <c:axPos val="b"/>
        <c:numFmt formatCode="General" sourceLinked="1"/>
        <c:majorTickMark val="none"/>
        <c:tickLblPos val="nextTo"/>
        <c:crossAx val="123321344"/>
        <c:crosses val="autoZero"/>
        <c:auto val="1"/>
        <c:lblAlgn val="ctr"/>
        <c:lblOffset val="100"/>
      </c:catAx>
      <c:valAx>
        <c:axId val="123321344"/>
        <c:scaling>
          <c:orientation val="minMax"/>
        </c:scaling>
        <c:delete val="1"/>
        <c:axPos val="l"/>
        <c:numFmt formatCode="General" sourceLinked="1"/>
        <c:tickLblPos val="none"/>
        <c:crossAx val="83851904"/>
        <c:crosses val="autoZero"/>
        <c:crossBetween val="between"/>
      </c:valAx>
    </c:plotArea>
    <c:legend>
      <c:legendPos val="t"/>
      <c:layout/>
    </c:legend>
    <c:plotVisOnly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CASA HABITACIÓN</a:t>
            </a:r>
            <a:endParaRPr lang="es-MX" dirty="0" smtClean="0"/>
          </a:p>
          <a:p>
            <a:pPr>
              <a:defRPr/>
            </a:pPr>
            <a:r>
              <a:rPr lang="es-MX" sz="1800" b="1" i="0" baseline="0" dirty="0" smtClean="0"/>
              <a:t>TRIMESTRAL </a:t>
            </a:r>
            <a:endParaRPr lang="es-MX" sz="1800" b="1" i="0" baseline="0" dirty="0"/>
          </a:p>
        </c:rich>
      </c:tx>
      <c:layout/>
    </c:title>
    <c:plotArea>
      <c:layout/>
      <c:barChart>
        <c:barDir val="col"/>
        <c:grouping val="clustered"/>
        <c:ser>
          <c:idx val="0"/>
          <c:order val="0"/>
          <c:tx>
            <c:strRef>
              <c:f>'ROBO A CASA HABITACION '!$A$20</c:f>
              <c:strCache>
                <c:ptCount val="1"/>
                <c:pt idx="0">
                  <c:v>2015</c:v>
                </c:pt>
              </c:strCache>
            </c:strRef>
          </c:tx>
          <c:cat>
            <c:strRef>
              <c:f>'ROBO A CASA HABITACION '!$B$19:$D$19</c:f>
              <c:strCache>
                <c:ptCount val="3"/>
                <c:pt idx="0">
                  <c:v>JULIO</c:v>
                </c:pt>
                <c:pt idx="1">
                  <c:v>AGOSTO</c:v>
                </c:pt>
                <c:pt idx="2">
                  <c:v>SEPT.</c:v>
                </c:pt>
              </c:strCache>
            </c:strRef>
          </c:cat>
          <c:val>
            <c:numRef>
              <c:f>'ROBO A CASA HABITACION '!$B$20:$D$20</c:f>
              <c:numCache>
                <c:formatCode>General</c:formatCode>
                <c:ptCount val="3"/>
              </c:numCache>
            </c:numRef>
          </c:val>
        </c:ser>
        <c:ser>
          <c:idx val="1"/>
          <c:order val="1"/>
          <c:tx>
            <c:strRef>
              <c:f>'ROBO A CASA HABITACION '!$A$21</c:f>
              <c:strCache>
                <c:ptCount val="1"/>
                <c:pt idx="0">
                  <c:v>2016</c:v>
                </c:pt>
              </c:strCache>
            </c:strRef>
          </c:tx>
          <c:cat>
            <c:strRef>
              <c:f>'ROBO A CASA HABITACION '!$B$19:$D$19</c:f>
              <c:strCache>
                <c:ptCount val="3"/>
                <c:pt idx="0">
                  <c:v>JULIO</c:v>
                </c:pt>
                <c:pt idx="1">
                  <c:v>AGOSTO</c:v>
                </c:pt>
                <c:pt idx="2">
                  <c:v>SEPT.</c:v>
                </c:pt>
              </c:strCache>
            </c:strRef>
          </c:cat>
          <c:val>
            <c:numRef>
              <c:f>'ROBO A CASA HABITACION '!$B$21:$D$21</c:f>
              <c:numCache>
                <c:formatCode>General</c:formatCode>
                <c:ptCount val="3"/>
                <c:pt idx="0">
                  <c:v>83</c:v>
                </c:pt>
                <c:pt idx="1">
                  <c:v>84</c:v>
                </c:pt>
                <c:pt idx="2">
                  <c:v>55</c:v>
                </c:pt>
              </c:numCache>
            </c:numRef>
          </c:val>
        </c:ser>
        <c:ser>
          <c:idx val="2"/>
          <c:order val="2"/>
          <c:tx>
            <c:strRef>
              <c:f>'ROBO A CASA HABITACION '!$A$22</c:f>
              <c:strCache>
                <c:ptCount val="1"/>
                <c:pt idx="0">
                  <c:v>2017</c:v>
                </c:pt>
              </c:strCache>
            </c:strRef>
          </c:tx>
          <c:cat>
            <c:strRef>
              <c:f>'ROBO A CASA HABITACION '!$B$19:$D$19</c:f>
              <c:strCache>
                <c:ptCount val="3"/>
                <c:pt idx="0">
                  <c:v>JULIO</c:v>
                </c:pt>
                <c:pt idx="1">
                  <c:v>AGOSTO</c:v>
                </c:pt>
                <c:pt idx="2">
                  <c:v>SEPT.</c:v>
                </c:pt>
              </c:strCache>
            </c:strRef>
          </c:cat>
          <c:val>
            <c:numRef>
              <c:f>'ROBO A CASA HABITACION '!$B$22:$D$22</c:f>
              <c:numCache>
                <c:formatCode>General</c:formatCode>
                <c:ptCount val="3"/>
                <c:pt idx="0">
                  <c:v>30</c:v>
                </c:pt>
                <c:pt idx="1">
                  <c:v>34</c:v>
                </c:pt>
                <c:pt idx="2">
                  <c:v>28</c:v>
                </c:pt>
              </c:numCache>
            </c:numRef>
          </c:val>
        </c:ser>
        <c:ser>
          <c:idx val="3"/>
          <c:order val="3"/>
          <c:tx>
            <c:strRef>
              <c:f>'ROBO A CASA HABITACION '!$A$23</c:f>
              <c:strCache>
                <c:ptCount val="1"/>
                <c:pt idx="0">
                  <c:v>2018</c:v>
                </c:pt>
              </c:strCache>
            </c:strRef>
          </c:tx>
          <c:cat>
            <c:strRef>
              <c:f>'ROBO A CASA HABITACION '!$B$19:$D$19</c:f>
              <c:strCache>
                <c:ptCount val="3"/>
                <c:pt idx="0">
                  <c:v>JULIO</c:v>
                </c:pt>
                <c:pt idx="1">
                  <c:v>AGOSTO</c:v>
                </c:pt>
                <c:pt idx="2">
                  <c:v>SEPT.</c:v>
                </c:pt>
              </c:strCache>
            </c:strRef>
          </c:cat>
          <c:val>
            <c:numRef>
              <c:f>'ROBO A CASA HABITACION '!$B$23:$D$23</c:f>
              <c:numCache>
                <c:formatCode>General</c:formatCode>
                <c:ptCount val="3"/>
                <c:pt idx="0">
                  <c:v>31</c:v>
                </c:pt>
                <c:pt idx="1">
                  <c:v>28</c:v>
                </c:pt>
                <c:pt idx="2">
                  <c:v>28</c:v>
                </c:pt>
              </c:numCache>
            </c:numRef>
          </c:val>
        </c:ser>
        <c:dLbls>
          <c:showVal val="1"/>
        </c:dLbls>
        <c:overlap val="-25"/>
        <c:axId val="125005184"/>
        <c:axId val="125790848"/>
      </c:barChart>
      <c:catAx>
        <c:axId val="125005184"/>
        <c:scaling>
          <c:orientation val="minMax"/>
        </c:scaling>
        <c:axPos val="b"/>
        <c:numFmt formatCode="General" sourceLinked="1"/>
        <c:majorTickMark val="none"/>
        <c:tickLblPos val="nextTo"/>
        <c:crossAx val="125790848"/>
        <c:crosses val="autoZero"/>
        <c:auto val="1"/>
        <c:lblAlgn val="ctr"/>
        <c:lblOffset val="100"/>
      </c:catAx>
      <c:valAx>
        <c:axId val="125790848"/>
        <c:scaling>
          <c:orientation val="minMax"/>
        </c:scaling>
        <c:delete val="1"/>
        <c:axPos val="l"/>
        <c:numFmt formatCode="General" sourceLinked="1"/>
        <c:majorTickMark val="none"/>
        <c:tickLblPos val="none"/>
        <c:crossAx val="125005184"/>
        <c:crosses val="autoZero"/>
        <c:crossBetween val="between"/>
      </c:valAx>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REPORTES</a:t>
            </a:r>
            <a:r>
              <a:rPr lang="es-MX" baseline="0"/>
              <a:t> ATENDIDOS </a:t>
            </a:r>
          </a:p>
          <a:p>
            <a:pPr>
              <a:defRPr/>
            </a:pPr>
            <a:r>
              <a:rPr lang="es-MX" baseline="0"/>
              <a:t>TRIMESTRAL </a:t>
            </a:r>
            <a:endParaRPr lang="es-MX"/>
          </a:p>
        </c:rich>
      </c:tx>
      <c:layout/>
    </c:title>
    <c:plotArea>
      <c:layout/>
      <c:barChart>
        <c:barDir val="col"/>
        <c:grouping val="clustered"/>
        <c:ser>
          <c:idx val="0"/>
          <c:order val="0"/>
          <c:tx>
            <c:strRef>
              <c:f>'REPORTES ANTENDIDOS'!$C$18</c:f>
              <c:strCache>
                <c:ptCount val="1"/>
                <c:pt idx="0">
                  <c:v>2015</c:v>
                </c:pt>
              </c:strCache>
            </c:strRef>
          </c:tx>
          <c:cat>
            <c:strRef>
              <c:f>'REPORTES ANTENDIDOS'!$D$17:$F$17</c:f>
              <c:strCache>
                <c:ptCount val="3"/>
                <c:pt idx="0">
                  <c:v>ENE</c:v>
                </c:pt>
                <c:pt idx="1">
                  <c:v>FEB</c:v>
                </c:pt>
                <c:pt idx="2">
                  <c:v>MAR</c:v>
                </c:pt>
              </c:strCache>
            </c:strRef>
          </c:cat>
          <c:val>
            <c:numRef>
              <c:f>'REPORTES ANTENDIDOS'!$D$18:$F$18</c:f>
              <c:numCache>
                <c:formatCode>#,##0</c:formatCode>
                <c:ptCount val="3"/>
              </c:numCache>
            </c:numRef>
          </c:val>
        </c:ser>
        <c:ser>
          <c:idx val="1"/>
          <c:order val="1"/>
          <c:tx>
            <c:strRef>
              <c:f>'REPORTES ANTENDIDOS'!$C$19</c:f>
              <c:strCache>
                <c:ptCount val="1"/>
                <c:pt idx="0">
                  <c:v>2016</c:v>
                </c:pt>
              </c:strCache>
            </c:strRef>
          </c:tx>
          <c:cat>
            <c:strRef>
              <c:f>'REPORTES ANTENDIDOS'!$D$17:$F$17</c:f>
              <c:strCache>
                <c:ptCount val="3"/>
                <c:pt idx="0">
                  <c:v>ENE</c:v>
                </c:pt>
                <c:pt idx="1">
                  <c:v>FEB</c:v>
                </c:pt>
                <c:pt idx="2">
                  <c:v>MAR</c:v>
                </c:pt>
              </c:strCache>
            </c:strRef>
          </c:cat>
          <c:val>
            <c:numRef>
              <c:f>'REPORTES ANTENDIDOS'!$D$19:$F$19</c:f>
              <c:numCache>
                <c:formatCode>General</c:formatCode>
                <c:ptCount val="3"/>
                <c:pt idx="0">
                  <c:v>5643</c:v>
                </c:pt>
                <c:pt idx="1">
                  <c:v>6505</c:v>
                </c:pt>
                <c:pt idx="2">
                  <c:v>6814</c:v>
                </c:pt>
              </c:numCache>
            </c:numRef>
          </c:val>
        </c:ser>
        <c:ser>
          <c:idx val="2"/>
          <c:order val="2"/>
          <c:tx>
            <c:strRef>
              <c:f>'REPORTES ANTENDIDOS'!$C$20</c:f>
              <c:strCache>
                <c:ptCount val="1"/>
                <c:pt idx="0">
                  <c:v>2017</c:v>
                </c:pt>
              </c:strCache>
            </c:strRef>
          </c:tx>
          <c:cat>
            <c:strRef>
              <c:f>'REPORTES ANTENDIDOS'!$D$17:$F$17</c:f>
              <c:strCache>
                <c:ptCount val="3"/>
                <c:pt idx="0">
                  <c:v>ENE</c:v>
                </c:pt>
                <c:pt idx="1">
                  <c:v>FEB</c:v>
                </c:pt>
                <c:pt idx="2">
                  <c:v>MAR</c:v>
                </c:pt>
              </c:strCache>
            </c:strRef>
          </c:cat>
          <c:val>
            <c:numRef>
              <c:f>'REPORTES ANTENDIDOS'!$D$20:$F$20</c:f>
              <c:numCache>
                <c:formatCode>General</c:formatCode>
                <c:ptCount val="3"/>
                <c:pt idx="0">
                  <c:v>6850</c:v>
                </c:pt>
                <c:pt idx="1">
                  <c:v>7628</c:v>
                </c:pt>
                <c:pt idx="2">
                  <c:v>9646</c:v>
                </c:pt>
              </c:numCache>
            </c:numRef>
          </c:val>
        </c:ser>
        <c:ser>
          <c:idx val="3"/>
          <c:order val="3"/>
          <c:tx>
            <c:strRef>
              <c:f>'REPORTES ANTENDIDOS'!$C$21</c:f>
              <c:strCache>
                <c:ptCount val="1"/>
                <c:pt idx="0">
                  <c:v>2018</c:v>
                </c:pt>
              </c:strCache>
            </c:strRef>
          </c:tx>
          <c:cat>
            <c:strRef>
              <c:f>'REPORTES ANTENDIDOS'!$D$17:$F$17</c:f>
              <c:strCache>
                <c:ptCount val="3"/>
                <c:pt idx="0">
                  <c:v>ENE</c:v>
                </c:pt>
                <c:pt idx="1">
                  <c:v>FEB</c:v>
                </c:pt>
                <c:pt idx="2">
                  <c:v>MAR</c:v>
                </c:pt>
              </c:strCache>
            </c:strRef>
          </c:cat>
          <c:val>
            <c:numRef>
              <c:f>'REPORTES ANTENDIDOS'!$D$21:$F$21</c:f>
              <c:numCache>
                <c:formatCode>General</c:formatCode>
                <c:ptCount val="3"/>
                <c:pt idx="0">
                  <c:v>6305</c:v>
                </c:pt>
                <c:pt idx="1">
                  <c:v>6459</c:v>
                </c:pt>
                <c:pt idx="2">
                  <c:v>7529</c:v>
                </c:pt>
              </c:numCache>
            </c:numRef>
          </c:val>
        </c:ser>
        <c:dLbls>
          <c:showVal val="1"/>
        </c:dLbls>
        <c:overlap val="-25"/>
        <c:axId val="115560448"/>
        <c:axId val="115562752"/>
      </c:barChart>
      <c:catAx>
        <c:axId val="115560448"/>
        <c:scaling>
          <c:orientation val="minMax"/>
        </c:scaling>
        <c:axPos val="b"/>
        <c:numFmt formatCode="General" sourceLinked="1"/>
        <c:majorTickMark val="none"/>
        <c:tickLblPos val="nextTo"/>
        <c:crossAx val="115562752"/>
        <c:crosses val="autoZero"/>
        <c:auto val="1"/>
        <c:lblAlgn val="ctr"/>
        <c:lblOffset val="100"/>
      </c:catAx>
      <c:valAx>
        <c:axId val="115562752"/>
        <c:scaling>
          <c:orientation val="minMax"/>
        </c:scaling>
        <c:delete val="1"/>
        <c:axPos val="l"/>
        <c:numFmt formatCode="#,##0" sourceLinked="1"/>
        <c:tickLblPos val="none"/>
        <c:crossAx val="115560448"/>
        <c:crosses val="autoZero"/>
        <c:crossBetween val="between"/>
      </c:valAx>
    </c:plotArea>
    <c:legend>
      <c:legendPos val="t"/>
      <c:layout/>
    </c:legend>
    <c:plotVisOnly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CASA HABITACIÓN</a:t>
            </a:r>
          </a:p>
          <a:p>
            <a:pPr>
              <a:defRPr/>
            </a:pPr>
            <a:r>
              <a:rPr lang="es-MX" baseline="0" dirty="0" smtClean="0"/>
              <a:t>TRIMESTRAL</a:t>
            </a:r>
            <a:endParaRPr lang="es-MX" dirty="0"/>
          </a:p>
        </c:rich>
      </c:tx>
      <c:layout/>
    </c:title>
    <c:plotArea>
      <c:layout/>
      <c:barChart>
        <c:barDir val="col"/>
        <c:grouping val="clustered"/>
        <c:ser>
          <c:idx val="0"/>
          <c:order val="0"/>
          <c:tx>
            <c:strRef>
              <c:f>Hoja3!$B$24</c:f>
              <c:strCache>
                <c:ptCount val="1"/>
                <c:pt idx="0">
                  <c:v>2015</c:v>
                </c:pt>
              </c:strCache>
            </c:strRef>
          </c:tx>
          <c:cat>
            <c:strRef>
              <c:f>Hoja3!$C$23:$E$23</c:f>
              <c:strCache>
                <c:ptCount val="3"/>
                <c:pt idx="0">
                  <c:v>OCTUBRE</c:v>
                </c:pt>
                <c:pt idx="1">
                  <c:v>NOVIEMBRE</c:v>
                </c:pt>
                <c:pt idx="2">
                  <c:v>DICIEMBRE</c:v>
                </c:pt>
              </c:strCache>
            </c:strRef>
          </c:cat>
          <c:val>
            <c:numRef>
              <c:f>Hoja3!$C$24:$E$24</c:f>
              <c:numCache>
                <c:formatCode>General</c:formatCode>
                <c:ptCount val="3"/>
                <c:pt idx="0">
                  <c:v>83</c:v>
                </c:pt>
                <c:pt idx="1">
                  <c:v>63</c:v>
                </c:pt>
                <c:pt idx="2">
                  <c:v>73</c:v>
                </c:pt>
              </c:numCache>
            </c:numRef>
          </c:val>
        </c:ser>
        <c:ser>
          <c:idx val="1"/>
          <c:order val="1"/>
          <c:tx>
            <c:strRef>
              <c:f>Hoja3!$B$25</c:f>
              <c:strCache>
                <c:ptCount val="1"/>
                <c:pt idx="0">
                  <c:v>2016</c:v>
                </c:pt>
              </c:strCache>
            </c:strRef>
          </c:tx>
          <c:cat>
            <c:strRef>
              <c:f>Hoja3!$C$23:$E$23</c:f>
              <c:strCache>
                <c:ptCount val="3"/>
                <c:pt idx="0">
                  <c:v>OCTUBRE</c:v>
                </c:pt>
                <c:pt idx="1">
                  <c:v>NOVIEMBRE</c:v>
                </c:pt>
                <c:pt idx="2">
                  <c:v>DICIEMBRE</c:v>
                </c:pt>
              </c:strCache>
            </c:strRef>
          </c:cat>
          <c:val>
            <c:numRef>
              <c:f>Hoja3!$C$25:$E$25</c:f>
              <c:numCache>
                <c:formatCode>General</c:formatCode>
                <c:ptCount val="3"/>
                <c:pt idx="0">
                  <c:v>62</c:v>
                </c:pt>
                <c:pt idx="1">
                  <c:v>39</c:v>
                </c:pt>
                <c:pt idx="2">
                  <c:v>41</c:v>
                </c:pt>
              </c:numCache>
            </c:numRef>
          </c:val>
        </c:ser>
        <c:ser>
          <c:idx val="2"/>
          <c:order val="2"/>
          <c:tx>
            <c:strRef>
              <c:f>Hoja3!$B$26</c:f>
              <c:strCache>
                <c:ptCount val="1"/>
                <c:pt idx="0">
                  <c:v>2017</c:v>
                </c:pt>
              </c:strCache>
            </c:strRef>
          </c:tx>
          <c:cat>
            <c:strRef>
              <c:f>Hoja3!$C$23:$E$23</c:f>
              <c:strCache>
                <c:ptCount val="3"/>
                <c:pt idx="0">
                  <c:v>OCTUBRE</c:v>
                </c:pt>
                <c:pt idx="1">
                  <c:v>NOVIEMBRE</c:v>
                </c:pt>
                <c:pt idx="2">
                  <c:v>DICIEMBRE</c:v>
                </c:pt>
              </c:strCache>
            </c:strRef>
          </c:cat>
          <c:val>
            <c:numRef>
              <c:f>Hoja3!$C$26:$E$26</c:f>
              <c:numCache>
                <c:formatCode>General</c:formatCode>
                <c:ptCount val="3"/>
                <c:pt idx="0">
                  <c:v>24</c:v>
                </c:pt>
                <c:pt idx="1">
                  <c:v>28</c:v>
                </c:pt>
                <c:pt idx="2">
                  <c:v>12</c:v>
                </c:pt>
              </c:numCache>
            </c:numRef>
          </c:val>
        </c:ser>
        <c:ser>
          <c:idx val="3"/>
          <c:order val="3"/>
          <c:tx>
            <c:strRef>
              <c:f>Hoja3!$B$27</c:f>
              <c:strCache>
                <c:ptCount val="1"/>
                <c:pt idx="0">
                  <c:v>2018</c:v>
                </c:pt>
              </c:strCache>
            </c:strRef>
          </c:tx>
          <c:cat>
            <c:strRef>
              <c:f>Hoja3!$C$23:$E$23</c:f>
              <c:strCache>
                <c:ptCount val="3"/>
                <c:pt idx="0">
                  <c:v>OCTUBRE</c:v>
                </c:pt>
                <c:pt idx="1">
                  <c:v>NOVIEMBRE</c:v>
                </c:pt>
                <c:pt idx="2">
                  <c:v>DICIEMBRE</c:v>
                </c:pt>
              </c:strCache>
            </c:strRef>
          </c:cat>
          <c:val>
            <c:numRef>
              <c:f>Hoja3!$C$27:$E$27</c:f>
              <c:numCache>
                <c:formatCode>General</c:formatCode>
                <c:ptCount val="3"/>
              </c:numCache>
            </c:numRef>
          </c:val>
        </c:ser>
        <c:dLbls>
          <c:showVal val="1"/>
        </c:dLbls>
        <c:overlap val="-25"/>
        <c:axId val="118443008"/>
        <c:axId val="126903040"/>
      </c:barChart>
      <c:catAx>
        <c:axId val="118443008"/>
        <c:scaling>
          <c:orientation val="minMax"/>
        </c:scaling>
        <c:axPos val="b"/>
        <c:numFmt formatCode="General" sourceLinked="1"/>
        <c:majorTickMark val="none"/>
        <c:tickLblPos val="nextTo"/>
        <c:crossAx val="126903040"/>
        <c:crosses val="autoZero"/>
        <c:auto val="1"/>
        <c:lblAlgn val="ctr"/>
        <c:lblOffset val="100"/>
      </c:catAx>
      <c:valAx>
        <c:axId val="126903040"/>
        <c:scaling>
          <c:orientation val="minMax"/>
        </c:scaling>
        <c:delete val="1"/>
        <c:axPos val="l"/>
        <c:numFmt formatCode="General" sourceLinked="1"/>
        <c:tickLblPos val="none"/>
        <c:crossAx val="118443008"/>
        <c:crosses val="autoZero"/>
        <c:crossBetween val="between"/>
      </c:valAx>
    </c:plotArea>
    <c:legend>
      <c:legendPos val="t"/>
      <c:layout/>
    </c:legend>
    <c:plotVisOnly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COMERCIO</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GRAFICAS!$C$128</c:f>
              <c:strCache>
                <c:ptCount val="1"/>
                <c:pt idx="0">
                  <c:v>2015</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GRAFICAS!$D$128:$O$128</c:f>
              <c:numCache>
                <c:formatCode>General</c:formatCode>
                <c:ptCount val="12"/>
                <c:pt idx="9">
                  <c:v>77</c:v>
                </c:pt>
                <c:pt idx="10">
                  <c:v>59</c:v>
                </c:pt>
                <c:pt idx="11">
                  <c:v>51</c:v>
                </c:pt>
              </c:numCache>
            </c:numRef>
          </c:val>
        </c:ser>
        <c:ser>
          <c:idx val="1"/>
          <c:order val="1"/>
          <c:tx>
            <c:strRef>
              <c:f>GRAFICAS!$C$129</c:f>
              <c:strCache>
                <c:ptCount val="1"/>
                <c:pt idx="0">
                  <c:v>2016</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GRAFICAS!$D$129:$O$129</c:f>
              <c:numCache>
                <c:formatCode>General</c:formatCode>
                <c:ptCount val="12"/>
                <c:pt idx="0">
                  <c:v>61</c:v>
                </c:pt>
                <c:pt idx="1">
                  <c:v>55</c:v>
                </c:pt>
                <c:pt idx="2">
                  <c:v>59</c:v>
                </c:pt>
                <c:pt idx="3">
                  <c:v>56</c:v>
                </c:pt>
                <c:pt idx="4">
                  <c:v>58</c:v>
                </c:pt>
                <c:pt idx="5">
                  <c:v>46</c:v>
                </c:pt>
                <c:pt idx="6">
                  <c:v>35</c:v>
                </c:pt>
                <c:pt idx="7">
                  <c:v>50</c:v>
                </c:pt>
                <c:pt idx="8">
                  <c:v>42</c:v>
                </c:pt>
                <c:pt idx="9">
                  <c:v>30</c:v>
                </c:pt>
                <c:pt idx="10">
                  <c:v>37</c:v>
                </c:pt>
                <c:pt idx="11">
                  <c:v>59</c:v>
                </c:pt>
              </c:numCache>
            </c:numRef>
          </c:val>
        </c:ser>
        <c:ser>
          <c:idx val="2"/>
          <c:order val="2"/>
          <c:tx>
            <c:strRef>
              <c:f>GRAFICAS!$C$130</c:f>
              <c:strCache>
                <c:ptCount val="1"/>
                <c:pt idx="0">
                  <c:v>2017</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GRAFICAS!$D$130:$O$130</c:f>
              <c:numCache>
                <c:formatCode>General</c:formatCode>
                <c:ptCount val="12"/>
                <c:pt idx="0">
                  <c:v>42</c:v>
                </c:pt>
                <c:pt idx="1">
                  <c:v>43</c:v>
                </c:pt>
                <c:pt idx="2">
                  <c:v>46</c:v>
                </c:pt>
                <c:pt idx="3">
                  <c:v>26</c:v>
                </c:pt>
                <c:pt idx="4">
                  <c:v>34</c:v>
                </c:pt>
                <c:pt idx="5">
                  <c:v>37</c:v>
                </c:pt>
                <c:pt idx="6">
                  <c:v>42</c:v>
                </c:pt>
                <c:pt idx="7">
                  <c:v>31</c:v>
                </c:pt>
                <c:pt idx="8">
                  <c:v>40</c:v>
                </c:pt>
                <c:pt idx="9">
                  <c:v>46</c:v>
                </c:pt>
                <c:pt idx="10">
                  <c:v>33</c:v>
                </c:pt>
                <c:pt idx="11">
                  <c:v>21</c:v>
                </c:pt>
              </c:numCache>
            </c:numRef>
          </c:val>
        </c:ser>
        <c:ser>
          <c:idx val="3"/>
          <c:order val="3"/>
          <c:tx>
            <c:strRef>
              <c:f>GRAFICAS!$C$131</c:f>
              <c:strCache>
                <c:ptCount val="1"/>
                <c:pt idx="0">
                  <c:v>2018</c:v>
                </c:pt>
              </c:strCache>
            </c:strRef>
          </c:tx>
          <c:cat>
            <c:strRef>
              <c:f>GRAFICAS!$D$127:$O$127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GRAFICAS!$D$131:$O$131</c:f>
              <c:numCache>
                <c:formatCode>General</c:formatCode>
                <c:ptCount val="12"/>
                <c:pt idx="0">
                  <c:v>26</c:v>
                </c:pt>
                <c:pt idx="1">
                  <c:v>33</c:v>
                </c:pt>
                <c:pt idx="2">
                  <c:v>20</c:v>
                </c:pt>
                <c:pt idx="3">
                  <c:v>27</c:v>
                </c:pt>
                <c:pt idx="4">
                  <c:v>32</c:v>
                </c:pt>
                <c:pt idx="5">
                  <c:v>25</c:v>
                </c:pt>
                <c:pt idx="6">
                  <c:v>14</c:v>
                </c:pt>
                <c:pt idx="7">
                  <c:v>32</c:v>
                </c:pt>
                <c:pt idx="8">
                  <c:v>28</c:v>
                </c:pt>
              </c:numCache>
            </c:numRef>
          </c:val>
        </c:ser>
        <c:dLbls/>
        <c:axId val="83532416"/>
        <c:axId val="83539072"/>
      </c:barChart>
      <c:catAx>
        <c:axId val="83532416"/>
        <c:scaling>
          <c:orientation val="minMax"/>
        </c:scaling>
        <c:axPos val="b"/>
        <c:majorTickMark val="none"/>
        <c:tickLblPos val="nextTo"/>
        <c:crossAx val="83539072"/>
        <c:crosses val="autoZero"/>
        <c:auto val="1"/>
        <c:lblAlgn val="ctr"/>
        <c:lblOffset val="100"/>
      </c:catAx>
      <c:valAx>
        <c:axId val="83539072"/>
        <c:scaling>
          <c:orientation val="minMax"/>
        </c:scaling>
        <c:axPos val="l"/>
        <c:majorGridlines/>
        <c:numFmt formatCode="General" sourceLinked="1"/>
        <c:majorTickMark val="none"/>
        <c:tickLblPos val="nextTo"/>
        <c:crossAx val="83532416"/>
        <c:crosses val="autoZero"/>
        <c:crossBetween val="between"/>
      </c:valAx>
      <c:dTable>
        <c:showHorzBorder val="1"/>
        <c:showVertBorder val="1"/>
        <c:showOutline val="1"/>
        <c:showKeys val="1"/>
      </c:dTable>
    </c:plotArea>
    <c:plotVisOnly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COMERCIO</a:t>
            </a:r>
          </a:p>
          <a:p>
            <a:pPr>
              <a:defRPr/>
            </a:pPr>
            <a:r>
              <a:rPr lang="es-MX" baseline="0" dirty="0" smtClean="0"/>
              <a:t>TRIMESTRAL </a:t>
            </a:r>
            <a:endParaRPr lang="es-MX" dirty="0"/>
          </a:p>
        </c:rich>
      </c:tx>
      <c:layout/>
    </c:title>
    <c:plotArea>
      <c:layout/>
      <c:barChart>
        <c:barDir val="col"/>
        <c:grouping val="clustered"/>
        <c:ser>
          <c:idx val="0"/>
          <c:order val="0"/>
          <c:tx>
            <c:strRef>
              <c:f>Hoja3!$B$40</c:f>
              <c:strCache>
                <c:ptCount val="1"/>
                <c:pt idx="0">
                  <c:v>2015</c:v>
                </c:pt>
              </c:strCache>
            </c:strRef>
          </c:tx>
          <c:cat>
            <c:strRef>
              <c:f>Hoja3!$C$39:$E$39</c:f>
              <c:strCache>
                <c:ptCount val="3"/>
                <c:pt idx="0">
                  <c:v>ENERO </c:v>
                </c:pt>
                <c:pt idx="1">
                  <c:v>FEBRERO </c:v>
                </c:pt>
                <c:pt idx="2">
                  <c:v>MARZO </c:v>
                </c:pt>
              </c:strCache>
            </c:strRef>
          </c:cat>
          <c:val>
            <c:numRef>
              <c:f>Hoja3!$C$40:$E$40</c:f>
              <c:numCache>
                <c:formatCode>General</c:formatCode>
                <c:ptCount val="3"/>
              </c:numCache>
            </c:numRef>
          </c:val>
        </c:ser>
        <c:ser>
          <c:idx val="1"/>
          <c:order val="1"/>
          <c:tx>
            <c:strRef>
              <c:f>Hoja3!$B$41</c:f>
              <c:strCache>
                <c:ptCount val="1"/>
                <c:pt idx="0">
                  <c:v>2016</c:v>
                </c:pt>
              </c:strCache>
            </c:strRef>
          </c:tx>
          <c:cat>
            <c:strRef>
              <c:f>Hoja3!$C$39:$E$39</c:f>
              <c:strCache>
                <c:ptCount val="3"/>
                <c:pt idx="0">
                  <c:v>ENERO </c:v>
                </c:pt>
                <c:pt idx="1">
                  <c:v>FEBRERO </c:v>
                </c:pt>
                <c:pt idx="2">
                  <c:v>MARZO </c:v>
                </c:pt>
              </c:strCache>
            </c:strRef>
          </c:cat>
          <c:val>
            <c:numRef>
              <c:f>Hoja3!$C$41:$E$41</c:f>
              <c:numCache>
                <c:formatCode>General</c:formatCode>
                <c:ptCount val="3"/>
                <c:pt idx="0">
                  <c:v>61</c:v>
                </c:pt>
                <c:pt idx="1">
                  <c:v>55</c:v>
                </c:pt>
                <c:pt idx="2">
                  <c:v>59</c:v>
                </c:pt>
              </c:numCache>
            </c:numRef>
          </c:val>
        </c:ser>
        <c:ser>
          <c:idx val="2"/>
          <c:order val="2"/>
          <c:tx>
            <c:strRef>
              <c:f>Hoja3!$B$42</c:f>
              <c:strCache>
                <c:ptCount val="1"/>
                <c:pt idx="0">
                  <c:v>2017</c:v>
                </c:pt>
              </c:strCache>
            </c:strRef>
          </c:tx>
          <c:cat>
            <c:strRef>
              <c:f>Hoja3!$C$39:$E$39</c:f>
              <c:strCache>
                <c:ptCount val="3"/>
                <c:pt idx="0">
                  <c:v>ENERO </c:v>
                </c:pt>
                <c:pt idx="1">
                  <c:v>FEBRERO </c:v>
                </c:pt>
                <c:pt idx="2">
                  <c:v>MARZO </c:v>
                </c:pt>
              </c:strCache>
            </c:strRef>
          </c:cat>
          <c:val>
            <c:numRef>
              <c:f>Hoja3!$C$42:$E$42</c:f>
              <c:numCache>
                <c:formatCode>General</c:formatCode>
                <c:ptCount val="3"/>
                <c:pt idx="0">
                  <c:v>42</c:v>
                </c:pt>
                <c:pt idx="1">
                  <c:v>43</c:v>
                </c:pt>
                <c:pt idx="2">
                  <c:v>46</c:v>
                </c:pt>
              </c:numCache>
            </c:numRef>
          </c:val>
        </c:ser>
        <c:ser>
          <c:idx val="3"/>
          <c:order val="3"/>
          <c:tx>
            <c:strRef>
              <c:f>Hoja3!$B$43</c:f>
              <c:strCache>
                <c:ptCount val="1"/>
                <c:pt idx="0">
                  <c:v>2018</c:v>
                </c:pt>
              </c:strCache>
            </c:strRef>
          </c:tx>
          <c:cat>
            <c:strRef>
              <c:f>Hoja3!$C$39:$E$39</c:f>
              <c:strCache>
                <c:ptCount val="3"/>
                <c:pt idx="0">
                  <c:v>ENERO </c:v>
                </c:pt>
                <c:pt idx="1">
                  <c:v>FEBRERO </c:v>
                </c:pt>
                <c:pt idx="2">
                  <c:v>MARZO </c:v>
                </c:pt>
              </c:strCache>
            </c:strRef>
          </c:cat>
          <c:val>
            <c:numRef>
              <c:f>Hoja3!$C$43:$E$43</c:f>
              <c:numCache>
                <c:formatCode>General</c:formatCode>
                <c:ptCount val="3"/>
                <c:pt idx="0">
                  <c:v>26</c:v>
                </c:pt>
                <c:pt idx="1">
                  <c:v>33</c:v>
                </c:pt>
                <c:pt idx="2">
                  <c:v>20</c:v>
                </c:pt>
              </c:numCache>
            </c:numRef>
          </c:val>
        </c:ser>
        <c:dLbls>
          <c:showVal val="1"/>
        </c:dLbls>
        <c:overlap val="-25"/>
        <c:axId val="106653568"/>
        <c:axId val="106655104"/>
      </c:barChart>
      <c:catAx>
        <c:axId val="106653568"/>
        <c:scaling>
          <c:orientation val="minMax"/>
        </c:scaling>
        <c:axPos val="b"/>
        <c:numFmt formatCode="General" sourceLinked="1"/>
        <c:majorTickMark val="none"/>
        <c:tickLblPos val="nextTo"/>
        <c:crossAx val="106655104"/>
        <c:crosses val="autoZero"/>
        <c:auto val="1"/>
        <c:lblAlgn val="ctr"/>
        <c:lblOffset val="100"/>
      </c:catAx>
      <c:valAx>
        <c:axId val="106655104"/>
        <c:scaling>
          <c:orientation val="minMax"/>
        </c:scaling>
        <c:delete val="1"/>
        <c:axPos val="l"/>
        <c:numFmt formatCode="General" sourceLinked="1"/>
        <c:tickLblPos val="none"/>
        <c:crossAx val="106653568"/>
        <c:crosses val="autoZero"/>
        <c:crossBetween val="between"/>
      </c:valAx>
    </c:plotArea>
    <c:legend>
      <c:legendPos val="t"/>
      <c:layout/>
    </c:legend>
    <c:plotVisOnly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COMERCIO </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'ROBO A COMERCIO'!$A$4</c:f>
              <c:strCache>
                <c:ptCount val="1"/>
                <c:pt idx="0">
                  <c:v>2015</c:v>
                </c:pt>
              </c:strCache>
            </c:strRef>
          </c:tx>
          <c:cat>
            <c:strRef>
              <c:f>'ROBO A COMERCIO'!$B$3:$D$3</c:f>
              <c:strCache>
                <c:ptCount val="3"/>
                <c:pt idx="0">
                  <c:v>ABRIL</c:v>
                </c:pt>
                <c:pt idx="1">
                  <c:v>MAYO</c:v>
                </c:pt>
                <c:pt idx="2">
                  <c:v>JUNIO</c:v>
                </c:pt>
              </c:strCache>
            </c:strRef>
          </c:cat>
          <c:val>
            <c:numRef>
              <c:f>'ROBO A COMERCIO'!$B$4:$D$4</c:f>
              <c:numCache>
                <c:formatCode>General</c:formatCode>
                <c:ptCount val="3"/>
              </c:numCache>
            </c:numRef>
          </c:val>
        </c:ser>
        <c:ser>
          <c:idx val="1"/>
          <c:order val="1"/>
          <c:tx>
            <c:strRef>
              <c:f>'ROBO A COMERCIO'!$A$5</c:f>
              <c:strCache>
                <c:ptCount val="1"/>
                <c:pt idx="0">
                  <c:v>2016</c:v>
                </c:pt>
              </c:strCache>
            </c:strRef>
          </c:tx>
          <c:cat>
            <c:strRef>
              <c:f>'ROBO A COMERCIO'!$B$3:$D$3</c:f>
              <c:strCache>
                <c:ptCount val="3"/>
                <c:pt idx="0">
                  <c:v>ABRIL</c:v>
                </c:pt>
                <c:pt idx="1">
                  <c:v>MAYO</c:v>
                </c:pt>
                <c:pt idx="2">
                  <c:v>JUNIO</c:v>
                </c:pt>
              </c:strCache>
            </c:strRef>
          </c:cat>
          <c:val>
            <c:numRef>
              <c:f>'ROBO A COMERCIO'!$B$5:$D$5</c:f>
              <c:numCache>
                <c:formatCode>General</c:formatCode>
                <c:ptCount val="3"/>
                <c:pt idx="0">
                  <c:v>56</c:v>
                </c:pt>
                <c:pt idx="1">
                  <c:v>58</c:v>
                </c:pt>
                <c:pt idx="2">
                  <c:v>46</c:v>
                </c:pt>
              </c:numCache>
            </c:numRef>
          </c:val>
        </c:ser>
        <c:ser>
          <c:idx val="2"/>
          <c:order val="2"/>
          <c:tx>
            <c:strRef>
              <c:f>'ROBO A COMERCIO'!$A$6</c:f>
              <c:strCache>
                <c:ptCount val="1"/>
                <c:pt idx="0">
                  <c:v>2017</c:v>
                </c:pt>
              </c:strCache>
            </c:strRef>
          </c:tx>
          <c:cat>
            <c:strRef>
              <c:f>'ROBO A COMERCIO'!$B$3:$D$3</c:f>
              <c:strCache>
                <c:ptCount val="3"/>
                <c:pt idx="0">
                  <c:v>ABRIL</c:v>
                </c:pt>
                <c:pt idx="1">
                  <c:v>MAYO</c:v>
                </c:pt>
                <c:pt idx="2">
                  <c:v>JUNIO</c:v>
                </c:pt>
              </c:strCache>
            </c:strRef>
          </c:cat>
          <c:val>
            <c:numRef>
              <c:f>'ROBO A COMERCIO'!$B$6:$D$6</c:f>
              <c:numCache>
                <c:formatCode>General</c:formatCode>
                <c:ptCount val="3"/>
                <c:pt idx="0">
                  <c:v>26</c:v>
                </c:pt>
                <c:pt idx="1">
                  <c:v>34</c:v>
                </c:pt>
                <c:pt idx="2">
                  <c:v>37</c:v>
                </c:pt>
              </c:numCache>
            </c:numRef>
          </c:val>
        </c:ser>
        <c:ser>
          <c:idx val="3"/>
          <c:order val="3"/>
          <c:tx>
            <c:strRef>
              <c:f>'ROBO A COMERCIO'!$A$7</c:f>
              <c:strCache>
                <c:ptCount val="1"/>
                <c:pt idx="0">
                  <c:v>2018</c:v>
                </c:pt>
              </c:strCache>
            </c:strRef>
          </c:tx>
          <c:cat>
            <c:strRef>
              <c:f>'ROBO A COMERCIO'!$B$3:$D$3</c:f>
              <c:strCache>
                <c:ptCount val="3"/>
                <c:pt idx="0">
                  <c:v>ABRIL</c:v>
                </c:pt>
                <c:pt idx="1">
                  <c:v>MAYO</c:v>
                </c:pt>
                <c:pt idx="2">
                  <c:v>JUNIO</c:v>
                </c:pt>
              </c:strCache>
            </c:strRef>
          </c:cat>
          <c:val>
            <c:numRef>
              <c:f>'ROBO A COMERCIO'!$B$7:$D$7</c:f>
              <c:numCache>
                <c:formatCode>General</c:formatCode>
                <c:ptCount val="3"/>
                <c:pt idx="0">
                  <c:v>27</c:v>
                </c:pt>
                <c:pt idx="1">
                  <c:v>32</c:v>
                </c:pt>
                <c:pt idx="2">
                  <c:v>25</c:v>
                </c:pt>
              </c:numCache>
            </c:numRef>
          </c:val>
        </c:ser>
        <c:dLbls>
          <c:showVal val="1"/>
        </c:dLbls>
        <c:overlap val="-25"/>
        <c:axId val="83533184"/>
        <c:axId val="90110976"/>
      </c:barChart>
      <c:catAx>
        <c:axId val="83533184"/>
        <c:scaling>
          <c:orientation val="minMax"/>
        </c:scaling>
        <c:axPos val="b"/>
        <c:numFmt formatCode="General" sourceLinked="1"/>
        <c:majorTickMark val="none"/>
        <c:tickLblPos val="nextTo"/>
        <c:crossAx val="90110976"/>
        <c:crosses val="autoZero"/>
        <c:auto val="1"/>
        <c:lblAlgn val="ctr"/>
        <c:lblOffset val="100"/>
      </c:catAx>
      <c:valAx>
        <c:axId val="90110976"/>
        <c:scaling>
          <c:orientation val="minMax"/>
        </c:scaling>
        <c:delete val="1"/>
        <c:axPos val="l"/>
        <c:numFmt formatCode="General" sourceLinked="1"/>
        <c:tickLblPos val="none"/>
        <c:crossAx val="83533184"/>
        <c:crosses val="autoZero"/>
        <c:crossBetween val="between"/>
      </c:valAx>
    </c:plotArea>
    <c:legend>
      <c:legendPos val="t"/>
      <c:layout/>
    </c:legend>
    <c:plotVisOnly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COMERCIO </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'ROBO A COMERCIO'!$A$20</c:f>
              <c:strCache>
                <c:ptCount val="1"/>
                <c:pt idx="0">
                  <c:v>2015</c:v>
                </c:pt>
              </c:strCache>
            </c:strRef>
          </c:tx>
          <c:cat>
            <c:strRef>
              <c:f>'ROBO A COMERCIO'!$B$19:$D$19</c:f>
              <c:strCache>
                <c:ptCount val="3"/>
                <c:pt idx="0">
                  <c:v>JULIO</c:v>
                </c:pt>
                <c:pt idx="1">
                  <c:v>AGOSTO</c:v>
                </c:pt>
                <c:pt idx="2">
                  <c:v>SEPT.</c:v>
                </c:pt>
              </c:strCache>
            </c:strRef>
          </c:cat>
          <c:val>
            <c:numRef>
              <c:f>'ROBO A COMERCIO'!$B$20:$D$20</c:f>
              <c:numCache>
                <c:formatCode>General</c:formatCode>
                <c:ptCount val="3"/>
              </c:numCache>
            </c:numRef>
          </c:val>
        </c:ser>
        <c:ser>
          <c:idx val="1"/>
          <c:order val="1"/>
          <c:tx>
            <c:strRef>
              <c:f>'ROBO A COMERCIO'!$A$21</c:f>
              <c:strCache>
                <c:ptCount val="1"/>
                <c:pt idx="0">
                  <c:v>2016</c:v>
                </c:pt>
              </c:strCache>
            </c:strRef>
          </c:tx>
          <c:cat>
            <c:strRef>
              <c:f>'ROBO A COMERCIO'!$B$19:$D$19</c:f>
              <c:strCache>
                <c:ptCount val="3"/>
                <c:pt idx="0">
                  <c:v>JULIO</c:v>
                </c:pt>
                <c:pt idx="1">
                  <c:v>AGOSTO</c:v>
                </c:pt>
                <c:pt idx="2">
                  <c:v>SEPT.</c:v>
                </c:pt>
              </c:strCache>
            </c:strRef>
          </c:cat>
          <c:val>
            <c:numRef>
              <c:f>'ROBO A COMERCIO'!$B$21:$D$21</c:f>
              <c:numCache>
                <c:formatCode>General</c:formatCode>
                <c:ptCount val="3"/>
                <c:pt idx="0">
                  <c:v>35</c:v>
                </c:pt>
                <c:pt idx="1">
                  <c:v>50</c:v>
                </c:pt>
                <c:pt idx="2">
                  <c:v>42</c:v>
                </c:pt>
              </c:numCache>
            </c:numRef>
          </c:val>
        </c:ser>
        <c:ser>
          <c:idx val="2"/>
          <c:order val="2"/>
          <c:tx>
            <c:strRef>
              <c:f>'ROBO A COMERCIO'!$A$22</c:f>
              <c:strCache>
                <c:ptCount val="1"/>
                <c:pt idx="0">
                  <c:v>2017</c:v>
                </c:pt>
              </c:strCache>
            </c:strRef>
          </c:tx>
          <c:cat>
            <c:strRef>
              <c:f>'ROBO A COMERCIO'!$B$19:$D$19</c:f>
              <c:strCache>
                <c:ptCount val="3"/>
                <c:pt idx="0">
                  <c:v>JULIO</c:v>
                </c:pt>
                <c:pt idx="1">
                  <c:v>AGOSTO</c:v>
                </c:pt>
                <c:pt idx="2">
                  <c:v>SEPT.</c:v>
                </c:pt>
              </c:strCache>
            </c:strRef>
          </c:cat>
          <c:val>
            <c:numRef>
              <c:f>'ROBO A COMERCIO'!$B$22:$D$22</c:f>
              <c:numCache>
                <c:formatCode>General</c:formatCode>
                <c:ptCount val="3"/>
                <c:pt idx="0">
                  <c:v>42</c:v>
                </c:pt>
                <c:pt idx="1">
                  <c:v>31</c:v>
                </c:pt>
                <c:pt idx="2">
                  <c:v>40</c:v>
                </c:pt>
              </c:numCache>
            </c:numRef>
          </c:val>
        </c:ser>
        <c:ser>
          <c:idx val="3"/>
          <c:order val="3"/>
          <c:tx>
            <c:strRef>
              <c:f>'ROBO A COMERCIO'!$A$23</c:f>
              <c:strCache>
                <c:ptCount val="1"/>
                <c:pt idx="0">
                  <c:v>2018</c:v>
                </c:pt>
              </c:strCache>
            </c:strRef>
          </c:tx>
          <c:cat>
            <c:strRef>
              <c:f>'ROBO A COMERCIO'!$B$19:$D$19</c:f>
              <c:strCache>
                <c:ptCount val="3"/>
                <c:pt idx="0">
                  <c:v>JULIO</c:v>
                </c:pt>
                <c:pt idx="1">
                  <c:v>AGOSTO</c:v>
                </c:pt>
                <c:pt idx="2">
                  <c:v>SEPT.</c:v>
                </c:pt>
              </c:strCache>
            </c:strRef>
          </c:cat>
          <c:val>
            <c:numRef>
              <c:f>'ROBO A COMERCIO'!$B$23:$D$23</c:f>
              <c:numCache>
                <c:formatCode>General</c:formatCode>
                <c:ptCount val="3"/>
                <c:pt idx="0">
                  <c:v>14</c:v>
                </c:pt>
                <c:pt idx="1">
                  <c:v>32</c:v>
                </c:pt>
                <c:pt idx="2">
                  <c:v>28</c:v>
                </c:pt>
              </c:numCache>
            </c:numRef>
          </c:val>
        </c:ser>
        <c:dLbls>
          <c:showVal val="1"/>
        </c:dLbls>
        <c:overlap val="-25"/>
        <c:axId val="125433728"/>
        <c:axId val="125468672"/>
      </c:barChart>
      <c:catAx>
        <c:axId val="125433728"/>
        <c:scaling>
          <c:orientation val="minMax"/>
        </c:scaling>
        <c:axPos val="b"/>
        <c:numFmt formatCode="General" sourceLinked="1"/>
        <c:majorTickMark val="none"/>
        <c:tickLblPos val="nextTo"/>
        <c:crossAx val="125468672"/>
        <c:crosses val="autoZero"/>
        <c:auto val="1"/>
        <c:lblAlgn val="ctr"/>
        <c:lblOffset val="100"/>
      </c:catAx>
      <c:valAx>
        <c:axId val="125468672"/>
        <c:scaling>
          <c:orientation val="minMax"/>
        </c:scaling>
        <c:delete val="1"/>
        <c:axPos val="l"/>
        <c:numFmt formatCode="General" sourceLinked="1"/>
        <c:tickLblPos val="none"/>
        <c:crossAx val="125433728"/>
        <c:crosses val="autoZero"/>
        <c:crossBetween val="between"/>
      </c:valAx>
    </c:plotArea>
    <c:legend>
      <c:legendPos val="t"/>
      <c:layout/>
    </c:legend>
    <c:plotVisOnly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COMERCIO</a:t>
            </a:r>
          </a:p>
          <a:p>
            <a:pPr>
              <a:defRPr/>
            </a:pPr>
            <a:r>
              <a:rPr lang="es-MX" baseline="0" dirty="0" smtClean="0"/>
              <a:t>TRIMESTRAL </a:t>
            </a:r>
            <a:endParaRPr lang="es-MX" dirty="0"/>
          </a:p>
        </c:rich>
      </c:tx>
      <c:layout/>
    </c:title>
    <c:plotArea>
      <c:layout/>
      <c:barChart>
        <c:barDir val="col"/>
        <c:grouping val="clustered"/>
        <c:ser>
          <c:idx val="0"/>
          <c:order val="0"/>
          <c:tx>
            <c:strRef>
              <c:f>Hoja3!$B$60</c:f>
              <c:strCache>
                <c:ptCount val="1"/>
                <c:pt idx="0">
                  <c:v>2015</c:v>
                </c:pt>
              </c:strCache>
            </c:strRef>
          </c:tx>
          <c:cat>
            <c:strRef>
              <c:f>Hoja3!$C$59:$E$59</c:f>
              <c:strCache>
                <c:ptCount val="3"/>
                <c:pt idx="0">
                  <c:v>OCTUBRE</c:v>
                </c:pt>
                <c:pt idx="1">
                  <c:v>NOVIEMBRE</c:v>
                </c:pt>
                <c:pt idx="2">
                  <c:v>DICIEMBRE</c:v>
                </c:pt>
              </c:strCache>
            </c:strRef>
          </c:cat>
          <c:val>
            <c:numRef>
              <c:f>Hoja3!$C$60:$E$60</c:f>
              <c:numCache>
                <c:formatCode>General</c:formatCode>
                <c:ptCount val="3"/>
                <c:pt idx="0">
                  <c:v>77</c:v>
                </c:pt>
                <c:pt idx="1">
                  <c:v>59</c:v>
                </c:pt>
                <c:pt idx="2">
                  <c:v>51</c:v>
                </c:pt>
              </c:numCache>
            </c:numRef>
          </c:val>
        </c:ser>
        <c:ser>
          <c:idx val="1"/>
          <c:order val="1"/>
          <c:tx>
            <c:strRef>
              <c:f>Hoja3!$B$61</c:f>
              <c:strCache>
                <c:ptCount val="1"/>
                <c:pt idx="0">
                  <c:v>2016</c:v>
                </c:pt>
              </c:strCache>
            </c:strRef>
          </c:tx>
          <c:cat>
            <c:strRef>
              <c:f>Hoja3!$C$59:$E$59</c:f>
              <c:strCache>
                <c:ptCount val="3"/>
                <c:pt idx="0">
                  <c:v>OCTUBRE</c:v>
                </c:pt>
                <c:pt idx="1">
                  <c:v>NOVIEMBRE</c:v>
                </c:pt>
                <c:pt idx="2">
                  <c:v>DICIEMBRE</c:v>
                </c:pt>
              </c:strCache>
            </c:strRef>
          </c:cat>
          <c:val>
            <c:numRef>
              <c:f>Hoja3!$C$61:$E$61</c:f>
              <c:numCache>
                <c:formatCode>General</c:formatCode>
                <c:ptCount val="3"/>
                <c:pt idx="0">
                  <c:v>30</c:v>
                </c:pt>
                <c:pt idx="1">
                  <c:v>37</c:v>
                </c:pt>
                <c:pt idx="2">
                  <c:v>59</c:v>
                </c:pt>
              </c:numCache>
            </c:numRef>
          </c:val>
        </c:ser>
        <c:ser>
          <c:idx val="2"/>
          <c:order val="2"/>
          <c:tx>
            <c:strRef>
              <c:f>Hoja3!$B$62</c:f>
              <c:strCache>
                <c:ptCount val="1"/>
                <c:pt idx="0">
                  <c:v>2017</c:v>
                </c:pt>
              </c:strCache>
            </c:strRef>
          </c:tx>
          <c:cat>
            <c:strRef>
              <c:f>Hoja3!$C$59:$E$59</c:f>
              <c:strCache>
                <c:ptCount val="3"/>
                <c:pt idx="0">
                  <c:v>OCTUBRE</c:v>
                </c:pt>
                <c:pt idx="1">
                  <c:v>NOVIEMBRE</c:v>
                </c:pt>
                <c:pt idx="2">
                  <c:v>DICIEMBRE</c:v>
                </c:pt>
              </c:strCache>
            </c:strRef>
          </c:cat>
          <c:val>
            <c:numRef>
              <c:f>Hoja3!$C$62:$E$62</c:f>
              <c:numCache>
                <c:formatCode>General</c:formatCode>
                <c:ptCount val="3"/>
                <c:pt idx="0">
                  <c:v>46</c:v>
                </c:pt>
                <c:pt idx="1">
                  <c:v>33</c:v>
                </c:pt>
                <c:pt idx="2">
                  <c:v>21</c:v>
                </c:pt>
              </c:numCache>
            </c:numRef>
          </c:val>
        </c:ser>
        <c:ser>
          <c:idx val="3"/>
          <c:order val="3"/>
          <c:tx>
            <c:strRef>
              <c:f>Hoja3!$B$63</c:f>
              <c:strCache>
                <c:ptCount val="1"/>
                <c:pt idx="0">
                  <c:v>2018</c:v>
                </c:pt>
              </c:strCache>
            </c:strRef>
          </c:tx>
          <c:cat>
            <c:strRef>
              <c:f>Hoja3!$C$59:$E$59</c:f>
              <c:strCache>
                <c:ptCount val="3"/>
                <c:pt idx="0">
                  <c:v>OCTUBRE</c:v>
                </c:pt>
                <c:pt idx="1">
                  <c:v>NOVIEMBRE</c:v>
                </c:pt>
                <c:pt idx="2">
                  <c:v>DICIEMBRE</c:v>
                </c:pt>
              </c:strCache>
            </c:strRef>
          </c:cat>
          <c:val>
            <c:numRef>
              <c:f>Hoja3!$C$63:$E$63</c:f>
              <c:numCache>
                <c:formatCode>General</c:formatCode>
                <c:ptCount val="3"/>
              </c:numCache>
            </c:numRef>
          </c:val>
        </c:ser>
        <c:dLbls>
          <c:showVal val="1"/>
        </c:dLbls>
        <c:overlap val="-25"/>
        <c:axId val="106760832"/>
        <c:axId val="106766720"/>
      </c:barChart>
      <c:catAx>
        <c:axId val="106760832"/>
        <c:scaling>
          <c:orientation val="minMax"/>
        </c:scaling>
        <c:axPos val="b"/>
        <c:numFmt formatCode="General" sourceLinked="1"/>
        <c:majorTickMark val="none"/>
        <c:tickLblPos val="nextTo"/>
        <c:crossAx val="106766720"/>
        <c:crosses val="autoZero"/>
        <c:auto val="1"/>
        <c:lblAlgn val="ctr"/>
        <c:lblOffset val="100"/>
      </c:catAx>
      <c:valAx>
        <c:axId val="106766720"/>
        <c:scaling>
          <c:orientation val="minMax"/>
        </c:scaling>
        <c:delete val="1"/>
        <c:axPos val="l"/>
        <c:numFmt formatCode="General" sourceLinked="1"/>
        <c:tickLblPos val="none"/>
        <c:crossAx val="106760832"/>
        <c:crosses val="autoZero"/>
        <c:crossBetween val="between"/>
      </c:valAx>
    </c:plotArea>
    <c:legend>
      <c:legendPos val="t"/>
      <c:layout/>
    </c:legend>
    <c:plotVisOnly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TRANSEÚNTE</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GRAFICAS!$C$149</c:f>
              <c:strCache>
                <c:ptCount val="1"/>
                <c:pt idx="0">
                  <c:v>2015</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GRAFICAS!$D$149:$O$149</c:f>
              <c:numCache>
                <c:formatCode>General</c:formatCode>
                <c:ptCount val="12"/>
                <c:pt idx="9">
                  <c:v>12</c:v>
                </c:pt>
                <c:pt idx="10">
                  <c:v>21</c:v>
                </c:pt>
                <c:pt idx="11">
                  <c:v>24</c:v>
                </c:pt>
              </c:numCache>
            </c:numRef>
          </c:val>
        </c:ser>
        <c:ser>
          <c:idx val="1"/>
          <c:order val="1"/>
          <c:tx>
            <c:strRef>
              <c:f>GRAFICAS!$C$150</c:f>
              <c:strCache>
                <c:ptCount val="1"/>
                <c:pt idx="0">
                  <c:v>2016</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GRAFICAS!$D$150:$O$150</c:f>
              <c:numCache>
                <c:formatCode>General</c:formatCode>
                <c:ptCount val="12"/>
                <c:pt idx="0">
                  <c:v>24</c:v>
                </c:pt>
                <c:pt idx="1">
                  <c:v>11</c:v>
                </c:pt>
                <c:pt idx="2">
                  <c:v>19</c:v>
                </c:pt>
                <c:pt idx="3">
                  <c:v>21</c:v>
                </c:pt>
                <c:pt idx="4">
                  <c:v>25</c:v>
                </c:pt>
                <c:pt idx="5">
                  <c:v>13</c:v>
                </c:pt>
                <c:pt idx="6">
                  <c:v>11</c:v>
                </c:pt>
                <c:pt idx="7">
                  <c:v>19</c:v>
                </c:pt>
                <c:pt idx="8">
                  <c:v>12</c:v>
                </c:pt>
                <c:pt idx="9">
                  <c:v>10</c:v>
                </c:pt>
                <c:pt idx="10">
                  <c:v>9</c:v>
                </c:pt>
                <c:pt idx="11">
                  <c:v>7</c:v>
                </c:pt>
              </c:numCache>
            </c:numRef>
          </c:val>
        </c:ser>
        <c:ser>
          <c:idx val="2"/>
          <c:order val="2"/>
          <c:tx>
            <c:strRef>
              <c:f>GRAFICAS!$C$151</c:f>
              <c:strCache>
                <c:ptCount val="1"/>
                <c:pt idx="0">
                  <c:v>2017</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GRAFICAS!$D$151:$O$151</c:f>
              <c:numCache>
                <c:formatCode>General</c:formatCode>
                <c:ptCount val="12"/>
                <c:pt idx="0">
                  <c:v>2</c:v>
                </c:pt>
                <c:pt idx="1">
                  <c:v>9</c:v>
                </c:pt>
                <c:pt idx="2">
                  <c:v>1</c:v>
                </c:pt>
                <c:pt idx="3">
                  <c:v>9</c:v>
                </c:pt>
                <c:pt idx="4">
                  <c:v>4</c:v>
                </c:pt>
                <c:pt idx="5">
                  <c:v>5</c:v>
                </c:pt>
                <c:pt idx="6">
                  <c:v>3</c:v>
                </c:pt>
                <c:pt idx="7">
                  <c:v>2</c:v>
                </c:pt>
                <c:pt idx="8">
                  <c:v>5</c:v>
                </c:pt>
                <c:pt idx="9">
                  <c:v>5</c:v>
                </c:pt>
                <c:pt idx="10">
                  <c:v>9</c:v>
                </c:pt>
                <c:pt idx="11">
                  <c:v>2</c:v>
                </c:pt>
              </c:numCache>
            </c:numRef>
          </c:val>
        </c:ser>
        <c:ser>
          <c:idx val="3"/>
          <c:order val="3"/>
          <c:tx>
            <c:strRef>
              <c:f>GRAFICAS!$C$152</c:f>
              <c:strCache>
                <c:ptCount val="1"/>
                <c:pt idx="0">
                  <c:v>2018</c:v>
                </c:pt>
              </c:strCache>
            </c:strRef>
          </c:tx>
          <c:cat>
            <c:strRef>
              <c:f>GRAFICAS!$D$148:$O$148</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GRAFICAS!$D$152:$O$152</c:f>
              <c:numCache>
                <c:formatCode>General</c:formatCode>
                <c:ptCount val="12"/>
                <c:pt idx="0">
                  <c:v>3</c:v>
                </c:pt>
                <c:pt idx="1">
                  <c:v>1</c:v>
                </c:pt>
                <c:pt idx="2">
                  <c:v>7</c:v>
                </c:pt>
                <c:pt idx="3">
                  <c:v>3</c:v>
                </c:pt>
                <c:pt idx="4">
                  <c:v>5</c:v>
                </c:pt>
                <c:pt idx="5">
                  <c:v>5</c:v>
                </c:pt>
                <c:pt idx="6">
                  <c:v>5</c:v>
                </c:pt>
                <c:pt idx="7">
                  <c:v>1</c:v>
                </c:pt>
                <c:pt idx="8">
                  <c:v>4</c:v>
                </c:pt>
              </c:numCache>
            </c:numRef>
          </c:val>
        </c:ser>
        <c:dLbls/>
        <c:axId val="127764352"/>
        <c:axId val="127779200"/>
      </c:barChart>
      <c:catAx>
        <c:axId val="127764352"/>
        <c:scaling>
          <c:orientation val="minMax"/>
        </c:scaling>
        <c:axPos val="b"/>
        <c:majorTickMark val="none"/>
        <c:tickLblPos val="nextTo"/>
        <c:crossAx val="127779200"/>
        <c:crosses val="autoZero"/>
        <c:auto val="1"/>
        <c:lblAlgn val="ctr"/>
        <c:lblOffset val="100"/>
      </c:catAx>
      <c:valAx>
        <c:axId val="127779200"/>
        <c:scaling>
          <c:orientation val="minMax"/>
        </c:scaling>
        <c:axPos val="l"/>
        <c:majorGridlines/>
        <c:numFmt formatCode="General" sourceLinked="1"/>
        <c:majorTickMark val="none"/>
        <c:tickLblPos val="nextTo"/>
        <c:crossAx val="127764352"/>
        <c:crosses val="autoZero"/>
        <c:crossBetween val="between"/>
      </c:valAx>
      <c:dTable>
        <c:showHorzBorder val="1"/>
        <c:showVertBorder val="1"/>
        <c:showOutline val="1"/>
        <c:showKeys val="1"/>
      </c:dTable>
    </c:plotArea>
    <c:plotVisOnly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layout/>
    </c:title>
    <c:plotArea>
      <c:layout/>
      <c:barChart>
        <c:barDir val="col"/>
        <c:grouping val="clustered"/>
        <c:ser>
          <c:idx val="0"/>
          <c:order val="0"/>
          <c:tx>
            <c:strRef>
              <c:f>Hoja3!$B$73</c:f>
              <c:strCache>
                <c:ptCount val="1"/>
                <c:pt idx="0">
                  <c:v>2015</c:v>
                </c:pt>
              </c:strCache>
            </c:strRef>
          </c:tx>
          <c:cat>
            <c:strRef>
              <c:f>Hoja3!$C$72:$E$72</c:f>
              <c:strCache>
                <c:ptCount val="3"/>
                <c:pt idx="0">
                  <c:v>ENERO </c:v>
                </c:pt>
                <c:pt idx="1">
                  <c:v>FEBRERO </c:v>
                </c:pt>
                <c:pt idx="2">
                  <c:v>MARZO </c:v>
                </c:pt>
              </c:strCache>
            </c:strRef>
          </c:cat>
          <c:val>
            <c:numRef>
              <c:f>Hoja3!$C$73:$E$73</c:f>
              <c:numCache>
                <c:formatCode>General</c:formatCode>
                <c:ptCount val="3"/>
              </c:numCache>
            </c:numRef>
          </c:val>
        </c:ser>
        <c:ser>
          <c:idx val="1"/>
          <c:order val="1"/>
          <c:tx>
            <c:strRef>
              <c:f>Hoja3!$B$74</c:f>
              <c:strCache>
                <c:ptCount val="1"/>
                <c:pt idx="0">
                  <c:v>2016</c:v>
                </c:pt>
              </c:strCache>
            </c:strRef>
          </c:tx>
          <c:cat>
            <c:strRef>
              <c:f>Hoja3!$C$72:$E$72</c:f>
              <c:strCache>
                <c:ptCount val="3"/>
                <c:pt idx="0">
                  <c:v>ENERO </c:v>
                </c:pt>
                <c:pt idx="1">
                  <c:v>FEBRERO </c:v>
                </c:pt>
                <c:pt idx="2">
                  <c:v>MARZO </c:v>
                </c:pt>
              </c:strCache>
            </c:strRef>
          </c:cat>
          <c:val>
            <c:numRef>
              <c:f>Hoja3!$C$74:$E$74</c:f>
              <c:numCache>
                <c:formatCode>General</c:formatCode>
                <c:ptCount val="3"/>
                <c:pt idx="0">
                  <c:v>24</c:v>
                </c:pt>
                <c:pt idx="1">
                  <c:v>11</c:v>
                </c:pt>
                <c:pt idx="2">
                  <c:v>19</c:v>
                </c:pt>
              </c:numCache>
            </c:numRef>
          </c:val>
        </c:ser>
        <c:ser>
          <c:idx val="2"/>
          <c:order val="2"/>
          <c:tx>
            <c:strRef>
              <c:f>Hoja3!$B$75</c:f>
              <c:strCache>
                <c:ptCount val="1"/>
                <c:pt idx="0">
                  <c:v>2017</c:v>
                </c:pt>
              </c:strCache>
            </c:strRef>
          </c:tx>
          <c:cat>
            <c:strRef>
              <c:f>Hoja3!$C$72:$E$72</c:f>
              <c:strCache>
                <c:ptCount val="3"/>
                <c:pt idx="0">
                  <c:v>ENERO </c:v>
                </c:pt>
                <c:pt idx="1">
                  <c:v>FEBRERO </c:v>
                </c:pt>
                <c:pt idx="2">
                  <c:v>MARZO </c:v>
                </c:pt>
              </c:strCache>
            </c:strRef>
          </c:cat>
          <c:val>
            <c:numRef>
              <c:f>Hoja3!$C$75:$E$75</c:f>
              <c:numCache>
                <c:formatCode>General</c:formatCode>
                <c:ptCount val="3"/>
                <c:pt idx="0">
                  <c:v>2</c:v>
                </c:pt>
                <c:pt idx="1">
                  <c:v>9</c:v>
                </c:pt>
                <c:pt idx="2">
                  <c:v>1</c:v>
                </c:pt>
              </c:numCache>
            </c:numRef>
          </c:val>
        </c:ser>
        <c:ser>
          <c:idx val="3"/>
          <c:order val="3"/>
          <c:tx>
            <c:strRef>
              <c:f>Hoja3!$B$76</c:f>
              <c:strCache>
                <c:ptCount val="1"/>
                <c:pt idx="0">
                  <c:v>2018</c:v>
                </c:pt>
              </c:strCache>
            </c:strRef>
          </c:tx>
          <c:cat>
            <c:strRef>
              <c:f>Hoja3!$C$72:$E$72</c:f>
              <c:strCache>
                <c:ptCount val="3"/>
                <c:pt idx="0">
                  <c:v>ENERO </c:v>
                </c:pt>
                <c:pt idx="1">
                  <c:v>FEBRERO </c:v>
                </c:pt>
                <c:pt idx="2">
                  <c:v>MARZO </c:v>
                </c:pt>
              </c:strCache>
            </c:strRef>
          </c:cat>
          <c:val>
            <c:numRef>
              <c:f>Hoja3!$C$76:$E$76</c:f>
              <c:numCache>
                <c:formatCode>General</c:formatCode>
                <c:ptCount val="3"/>
                <c:pt idx="0">
                  <c:v>3</c:v>
                </c:pt>
                <c:pt idx="1">
                  <c:v>1</c:v>
                </c:pt>
                <c:pt idx="2">
                  <c:v>7</c:v>
                </c:pt>
              </c:numCache>
            </c:numRef>
          </c:val>
        </c:ser>
        <c:dLbls>
          <c:showVal val="1"/>
        </c:dLbls>
        <c:overlap val="-25"/>
        <c:axId val="107021824"/>
        <c:axId val="107023360"/>
      </c:barChart>
      <c:catAx>
        <c:axId val="107021824"/>
        <c:scaling>
          <c:orientation val="minMax"/>
        </c:scaling>
        <c:axPos val="b"/>
        <c:numFmt formatCode="General" sourceLinked="1"/>
        <c:majorTickMark val="none"/>
        <c:tickLblPos val="nextTo"/>
        <c:crossAx val="107023360"/>
        <c:crosses val="autoZero"/>
        <c:auto val="1"/>
        <c:lblAlgn val="ctr"/>
        <c:lblOffset val="100"/>
      </c:catAx>
      <c:valAx>
        <c:axId val="107023360"/>
        <c:scaling>
          <c:orientation val="minMax"/>
        </c:scaling>
        <c:delete val="1"/>
        <c:axPos val="l"/>
        <c:numFmt formatCode="General" sourceLinked="1"/>
        <c:tickLblPos val="none"/>
        <c:crossAx val="107021824"/>
        <c:crosses val="autoZero"/>
        <c:crossBetween val="between"/>
      </c:valAx>
    </c:plotArea>
    <c:legend>
      <c:legendPos val="t"/>
      <c:layout/>
    </c:legend>
    <c:plotVisOnly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TRANSEÚNTE</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 TRANSEUNTE'!$A$4</c:f>
              <c:strCache>
                <c:ptCount val="1"/>
                <c:pt idx="0">
                  <c:v>2015</c:v>
                </c:pt>
              </c:strCache>
            </c:strRef>
          </c:tx>
          <c:cat>
            <c:strRef>
              <c:f>'R TRANSEUNTE'!$B$3:$D$3</c:f>
              <c:strCache>
                <c:ptCount val="3"/>
                <c:pt idx="0">
                  <c:v>ABRIL</c:v>
                </c:pt>
                <c:pt idx="1">
                  <c:v>MAYO</c:v>
                </c:pt>
                <c:pt idx="2">
                  <c:v>JUNIO</c:v>
                </c:pt>
              </c:strCache>
            </c:strRef>
          </c:cat>
          <c:val>
            <c:numRef>
              <c:f>'R TRANSEUNTE'!$B$4:$D$4</c:f>
              <c:numCache>
                <c:formatCode>General</c:formatCode>
                <c:ptCount val="3"/>
              </c:numCache>
            </c:numRef>
          </c:val>
        </c:ser>
        <c:ser>
          <c:idx val="1"/>
          <c:order val="1"/>
          <c:tx>
            <c:strRef>
              <c:f>'R TRANSEUNTE'!$A$5</c:f>
              <c:strCache>
                <c:ptCount val="1"/>
                <c:pt idx="0">
                  <c:v>2016</c:v>
                </c:pt>
              </c:strCache>
            </c:strRef>
          </c:tx>
          <c:cat>
            <c:strRef>
              <c:f>'R TRANSEUNTE'!$B$3:$D$3</c:f>
              <c:strCache>
                <c:ptCount val="3"/>
                <c:pt idx="0">
                  <c:v>ABRIL</c:v>
                </c:pt>
                <c:pt idx="1">
                  <c:v>MAYO</c:v>
                </c:pt>
                <c:pt idx="2">
                  <c:v>JUNIO</c:v>
                </c:pt>
              </c:strCache>
            </c:strRef>
          </c:cat>
          <c:val>
            <c:numRef>
              <c:f>'R TRANSEUNTE'!$B$5:$D$5</c:f>
              <c:numCache>
                <c:formatCode>General</c:formatCode>
                <c:ptCount val="3"/>
                <c:pt idx="0">
                  <c:v>21</c:v>
                </c:pt>
                <c:pt idx="1">
                  <c:v>25</c:v>
                </c:pt>
                <c:pt idx="2">
                  <c:v>13</c:v>
                </c:pt>
              </c:numCache>
            </c:numRef>
          </c:val>
        </c:ser>
        <c:ser>
          <c:idx val="2"/>
          <c:order val="2"/>
          <c:tx>
            <c:strRef>
              <c:f>'R TRANSEUNTE'!$A$6</c:f>
              <c:strCache>
                <c:ptCount val="1"/>
                <c:pt idx="0">
                  <c:v>2017</c:v>
                </c:pt>
              </c:strCache>
            </c:strRef>
          </c:tx>
          <c:cat>
            <c:strRef>
              <c:f>'R TRANSEUNTE'!$B$3:$D$3</c:f>
              <c:strCache>
                <c:ptCount val="3"/>
                <c:pt idx="0">
                  <c:v>ABRIL</c:v>
                </c:pt>
                <c:pt idx="1">
                  <c:v>MAYO</c:v>
                </c:pt>
                <c:pt idx="2">
                  <c:v>JUNIO</c:v>
                </c:pt>
              </c:strCache>
            </c:strRef>
          </c:cat>
          <c:val>
            <c:numRef>
              <c:f>'R TRANSEUNTE'!$B$6:$D$6</c:f>
              <c:numCache>
                <c:formatCode>General</c:formatCode>
                <c:ptCount val="3"/>
                <c:pt idx="0">
                  <c:v>9</c:v>
                </c:pt>
                <c:pt idx="1">
                  <c:v>4</c:v>
                </c:pt>
                <c:pt idx="2">
                  <c:v>5</c:v>
                </c:pt>
              </c:numCache>
            </c:numRef>
          </c:val>
        </c:ser>
        <c:ser>
          <c:idx val="3"/>
          <c:order val="3"/>
          <c:tx>
            <c:strRef>
              <c:f>'R TRANSEUNTE'!$A$7</c:f>
              <c:strCache>
                <c:ptCount val="1"/>
                <c:pt idx="0">
                  <c:v>2018</c:v>
                </c:pt>
              </c:strCache>
            </c:strRef>
          </c:tx>
          <c:cat>
            <c:strRef>
              <c:f>'R TRANSEUNTE'!$B$3:$D$3</c:f>
              <c:strCache>
                <c:ptCount val="3"/>
                <c:pt idx="0">
                  <c:v>ABRIL</c:v>
                </c:pt>
                <c:pt idx="1">
                  <c:v>MAYO</c:v>
                </c:pt>
                <c:pt idx="2">
                  <c:v>JUNIO</c:v>
                </c:pt>
              </c:strCache>
            </c:strRef>
          </c:cat>
          <c:val>
            <c:numRef>
              <c:f>'R TRANSEUNTE'!$B$7:$D$7</c:f>
              <c:numCache>
                <c:formatCode>General</c:formatCode>
                <c:ptCount val="3"/>
                <c:pt idx="0">
                  <c:v>3</c:v>
                </c:pt>
                <c:pt idx="1">
                  <c:v>5</c:v>
                </c:pt>
                <c:pt idx="2">
                  <c:v>5</c:v>
                </c:pt>
              </c:numCache>
            </c:numRef>
          </c:val>
        </c:ser>
        <c:dLbls>
          <c:showVal val="1"/>
        </c:dLbls>
        <c:overlap val="-25"/>
        <c:axId val="138635136"/>
        <c:axId val="138708096"/>
      </c:barChart>
      <c:catAx>
        <c:axId val="138635136"/>
        <c:scaling>
          <c:orientation val="minMax"/>
        </c:scaling>
        <c:axPos val="b"/>
        <c:numFmt formatCode="General" sourceLinked="1"/>
        <c:majorTickMark val="none"/>
        <c:tickLblPos val="nextTo"/>
        <c:crossAx val="138708096"/>
        <c:crosses val="autoZero"/>
        <c:auto val="1"/>
        <c:lblAlgn val="ctr"/>
        <c:lblOffset val="100"/>
      </c:catAx>
      <c:valAx>
        <c:axId val="138708096"/>
        <c:scaling>
          <c:orientation val="minMax"/>
        </c:scaling>
        <c:delete val="1"/>
        <c:axPos val="l"/>
        <c:numFmt formatCode="General" sourceLinked="1"/>
        <c:tickLblPos val="none"/>
        <c:crossAx val="138635136"/>
        <c:crosses val="autoZero"/>
        <c:crossBetween val="between"/>
      </c:valAx>
    </c:plotArea>
    <c:legend>
      <c:legendPos val="t"/>
      <c:layout/>
    </c:legend>
    <c:plotVisOnly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A TRANSEÚNTE</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 TRANSEUNTE'!$A$19</c:f>
              <c:strCache>
                <c:ptCount val="1"/>
                <c:pt idx="0">
                  <c:v>2015</c:v>
                </c:pt>
              </c:strCache>
            </c:strRef>
          </c:tx>
          <c:cat>
            <c:strRef>
              <c:f>'R TRANSEUNTE'!$B$18:$D$18</c:f>
              <c:strCache>
                <c:ptCount val="3"/>
                <c:pt idx="0">
                  <c:v>JULIO</c:v>
                </c:pt>
                <c:pt idx="1">
                  <c:v>AGOSTO</c:v>
                </c:pt>
                <c:pt idx="2">
                  <c:v>SEPT.</c:v>
                </c:pt>
              </c:strCache>
            </c:strRef>
          </c:cat>
          <c:val>
            <c:numRef>
              <c:f>'R TRANSEUNTE'!$B$19:$D$19</c:f>
              <c:numCache>
                <c:formatCode>General</c:formatCode>
                <c:ptCount val="3"/>
              </c:numCache>
            </c:numRef>
          </c:val>
        </c:ser>
        <c:ser>
          <c:idx val="1"/>
          <c:order val="1"/>
          <c:tx>
            <c:strRef>
              <c:f>'R TRANSEUNTE'!$A$20</c:f>
              <c:strCache>
                <c:ptCount val="1"/>
                <c:pt idx="0">
                  <c:v>2016</c:v>
                </c:pt>
              </c:strCache>
            </c:strRef>
          </c:tx>
          <c:cat>
            <c:strRef>
              <c:f>'R TRANSEUNTE'!$B$18:$D$18</c:f>
              <c:strCache>
                <c:ptCount val="3"/>
                <c:pt idx="0">
                  <c:v>JULIO</c:v>
                </c:pt>
                <c:pt idx="1">
                  <c:v>AGOSTO</c:v>
                </c:pt>
                <c:pt idx="2">
                  <c:v>SEPT.</c:v>
                </c:pt>
              </c:strCache>
            </c:strRef>
          </c:cat>
          <c:val>
            <c:numRef>
              <c:f>'R TRANSEUNTE'!$B$20:$D$20</c:f>
              <c:numCache>
                <c:formatCode>General</c:formatCode>
                <c:ptCount val="3"/>
                <c:pt idx="0">
                  <c:v>11</c:v>
                </c:pt>
                <c:pt idx="1">
                  <c:v>19</c:v>
                </c:pt>
                <c:pt idx="2">
                  <c:v>12</c:v>
                </c:pt>
              </c:numCache>
            </c:numRef>
          </c:val>
        </c:ser>
        <c:ser>
          <c:idx val="2"/>
          <c:order val="2"/>
          <c:tx>
            <c:strRef>
              <c:f>'R TRANSEUNTE'!$A$21</c:f>
              <c:strCache>
                <c:ptCount val="1"/>
                <c:pt idx="0">
                  <c:v>2017</c:v>
                </c:pt>
              </c:strCache>
            </c:strRef>
          </c:tx>
          <c:cat>
            <c:strRef>
              <c:f>'R TRANSEUNTE'!$B$18:$D$18</c:f>
              <c:strCache>
                <c:ptCount val="3"/>
                <c:pt idx="0">
                  <c:v>JULIO</c:v>
                </c:pt>
                <c:pt idx="1">
                  <c:v>AGOSTO</c:v>
                </c:pt>
                <c:pt idx="2">
                  <c:v>SEPT.</c:v>
                </c:pt>
              </c:strCache>
            </c:strRef>
          </c:cat>
          <c:val>
            <c:numRef>
              <c:f>'R TRANSEUNTE'!$B$21:$D$21</c:f>
              <c:numCache>
                <c:formatCode>General</c:formatCode>
                <c:ptCount val="3"/>
                <c:pt idx="0">
                  <c:v>3</c:v>
                </c:pt>
                <c:pt idx="1">
                  <c:v>2</c:v>
                </c:pt>
                <c:pt idx="2">
                  <c:v>5</c:v>
                </c:pt>
              </c:numCache>
            </c:numRef>
          </c:val>
        </c:ser>
        <c:ser>
          <c:idx val="3"/>
          <c:order val="3"/>
          <c:tx>
            <c:strRef>
              <c:f>'R TRANSEUNTE'!$A$22</c:f>
              <c:strCache>
                <c:ptCount val="1"/>
                <c:pt idx="0">
                  <c:v>2018</c:v>
                </c:pt>
              </c:strCache>
            </c:strRef>
          </c:tx>
          <c:cat>
            <c:strRef>
              <c:f>'R TRANSEUNTE'!$B$18:$D$18</c:f>
              <c:strCache>
                <c:ptCount val="3"/>
                <c:pt idx="0">
                  <c:v>JULIO</c:v>
                </c:pt>
                <c:pt idx="1">
                  <c:v>AGOSTO</c:v>
                </c:pt>
                <c:pt idx="2">
                  <c:v>SEPT.</c:v>
                </c:pt>
              </c:strCache>
            </c:strRef>
          </c:cat>
          <c:val>
            <c:numRef>
              <c:f>'R TRANSEUNTE'!$B$22:$D$22</c:f>
              <c:numCache>
                <c:formatCode>General</c:formatCode>
                <c:ptCount val="3"/>
                <c:pt idx="0">
                  <c:v>5</c:v>
                </c:pt>
                <c:pt idx="1">
                  <c:v>1</c:v>
                </c:pt>
                <c:pt idx="2">
                  <c:v>4</c:v>
                </c:pt>
              </c:numCache>
            </c:numRef>
          </c:val>
        </c:ser>
        <c:dLbls>
          <c:showVal val="1"/>
        </c:dLbls>
        <c:overlap val="-25"/>
        <c:axId val="131912832"/>
        <c:axId val="138104192"/>
      </c:barChart>
      <c:catAx>
        <c:axId val="131912832"/>
        <c:scaling>
          <c:orientation val="minMax"/>
        </c:scaling>
        <c:axPos val="b"/>
        <c:numFmt formatCode="General" sourceLinked="1"/>
        <c:majorTickMark val="none"/>
        <c:tickLblPos val="nextTo"/>
        <c:crossAx val="138104192"/>
        <c:crosses val="autoZero"/>
        <c:auto val="1"/>
        <c:lblAlgn val="ctr"/>
        <c:lblOffset val="100"/>
      </c:catAx>
      <c:valAx>
        <c:axId val="138104192"/>
        <c:scaling>
          <c:orientation val="minMax"/>
        </c:scaling>
        <c:delete val="1"/>
        <c:axPos val="l"/>
        <c:numFmt formatCode="General" sourceLinked="1"/>
        <c:majorTickMark val="none"/>
        <c:tickLblPos val="none"/>
        <c:crossAx val="131912832"/>
        <c:crosses val="autoZero"/>
        <c:crossBetween val="between"/>
      </c:valAx>
    </c:plotArea>
    <c:legend>
      <c:legendPos val="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a:t>REPORTES</a:t>
            </a:r>
            <a:r>
              <a:rPr lang="es-MX" baseline="0"/>
              <a:t> ATENDIDOS</a:t>
            </a:r>
          </a:p>
          <a:p>
            <a:pPr>
              <a:defRPr/>
            </a:pPr>
            <a:r>
              <a:rPr lang="es-MX" baseline="0"/>
              <a:t> TRIMESTRAL</a:t>
            </a:r>
            <a:endParaRPr lang="es-MX"/>
          </a:p>
        </c:rich>
      </c:tx>
      <c:layout/>
    </c:title>
    <c:plotArea>
      <c:layout/>
      <c:barChart>
        <c:barDir val="col"/>
        <c:grouping val="clustered"/>
        <c:ser>
          <c:idx val="0"/>
          <c:order val="0"/>
          <c:tx>
            <c:strRef>
              <c:f>'REPORTES ANTENDIDOS'!$C$8</c:f>
              <c:strCache>
                <c:ptCount val="1"/>
                <c:pt idx="0">
                  <c:v>2015</c:v>
                </c:pt>
              </c:strCache>
            </c:strRef>
          </c:tx>
          <c:cat>
            <c:strRef>
              <c:f>'REPORTES ANTENDIDOS'!$D$7:$F$7</c:f>
              <c:strCache>
                <c:ptCount val="3"/>
                <c:pt idx="0">
                  <c:v>ABR</c:v>
                </c:pt>
                <c:pt idx="1">
                  <c:v>MAY</c:v>
                </c:pt>
                <c:pt idx="2">
                  <c:v>JUN</c:v>
                </c:pt>
              </c:strCache>
            </c:strRef>
          </c:cat>
          <c:val>
            <c:numRef>
              <c:f>'REPORTES ANTENDIDOS'!$D$8:$F$8</c:f>
              <c:numCache>
                <c:formatCode>#,##0</c:formatCode>
                <c:ptCount val="3"/>
              </c:numCache>
            </c:numRef>
          </c:val>
        </c:ser>
        <c:ser>
          <c:idx val="1"/>
          <c:order val="1"/>
          <c:tx>
            <c:strRef>
              <c:f>'REPORTES ANTENDIDOS'!$C$9</c:f>
              <c:strCache>
                <c:ptCount val="1"/>
                <c:pt idx="0">
                  <c:v>2016</c:v>
                </c:pt>
              </c:strCache>
            </c:strRef>
          </c:tx>
          <c:cat>
            <c:strRef>
              <c:f>'REPORTES ANTENDIDOS'!$D$7:$F$7</c:f>
              <c:strCache>
                <c:ptCount val="3"/>
                <c:pt idx="0">
                  <c:v>ABR</c:v>
                </c:pt>
                <c:pt idx="1">
                  <c:v>MAY</c:v>
                </c:pt>
                <c:pt idx="2">
                  <c:v>JUN</c:v>
                </c:pt>
              </c:strCache>
            </c:strRef>
          </c:cat>
          <c:val>
            <c:numRef>
              <c:f>'REPORTES ANTENDIDOS'!$D$9:$F$9</c:f>
              <c:numCache>
                <c:formatCode>#,##0</c:formatCode>
                <c:ptCount val="3"/>
                <c:pt idx="0" formatCode="General">
                  <c:v>7127</c:v>
                </c:pt>
                <c:pt idx="1">
                  <c:v>7210</c:v>
                </c:pt>
                <c:pt idx="2">
                  <c:v>7415</c:v>
                </c:pt>
              </c:numCache>
            </c:numRef>
          </c:val>
        </c:ser>
        <c:ser>
          <c:idx val="2"/>
          <c:order val="2"/>
          <c:tx>
            <c:strRef>
              <c:f>'REPORTES ANTENDIDOS'!$C$10</c:f>
              <c:strCache>
                <c:ptCount val="1"/>
                <c:pt idx="0">
                  <c:v>2017</c:v>
                </c:pt>
              </c:strCache>
            </c:strRef>
          </c:tx>
          <c:cat>
            <c:strRef>
              <c:f>'REPORTES ANTENDIDOS'!$D$7:$F$7</c:f>
              <c:strCache>
                <c:ptCount val="3"/>
                <c:pt idx="0">
                  <c:v>ABR</c:v>
                </c:pt>
                <c:pt idx="1">
                  <c:v>MAY</c:v>
                </c:pt>
                <c:pt idx="2">
                  <c:v>JUN</c:v>
                </c:pt>
              </c:strCache>
            </c:strRef>
          </c:cat>
          <c:val>
            <c:numRef>
              <c:f>'REPORTES ANTENDIDOS'!$D$10:$F$10</c:f>
              <c:numCache>
                <c:formatCode>#,##0</c:formatCode>
                <c:ptCount val="3"/>
                <c:pt idx="0" formatCode="General">
                  <c:v>12667</c:v>
                </c:pt>
                <c:pt idx="1">
                  <c:v>13330</c:v>
                </c:pt>
                <c:pt idx="2">
                  <c:v>9614</c:v>
                </c:pt>
              </c:numCache>
            </c:numRef>
          </c:val>
        </c:ser>
        <c:ser>
          <c:idx val="3"/>
          <c:order val="3"/>
          <c:tx>
            <c:strRef>
              <c:f>'REPORTES ANTENDIDOS'!$C$11</c:f>
              <c:strCache>
                <c:ptCount val="1"/>
                <c:pt idx="0">
                  <c:v>2018</c:v>
                </c:pt>
              </c:strCache>
            </c:strRef>
          </c:tx>
          <c:cat>
            <c:strRef>
              <c:f>'REPORTES ANTENDIDOS'!$D$7:$F$7</c:f>
              <c:strCache>
                <c:ptCount val="3"/>
                <c:pt idx="0">
                  <c:v>ABR</c:v>
                </c:pt>
                <c:pt idx="1">
                  <c:v>MAY</c:v>
                </c:pt>
                <c:pt idx="2">
                  <c:v>JUN</c:v>
                </c:pt>
              </c:strCache>
            </c:strRef>
          </c:cat>
          <c:val>
            <c:numRef>
              <c:f>'REPORTES ANTENDIDOS'!$D$11:$F$11</c:f>
              <c:numCache>
                <c:formatCode>#,##0</c:formatCode>
                <c:ptCount val="3"/>
                <c:pt idx="0" formatCode="General">
                  <c:v>7211</c:v>
                </c:pt>
                <c:pt idx="1">
                  <c:v>7648</c:v>
                </c:pt>
                <c:pt idx="2">
                  <c:v>7426</c:v>
                </c:pt>
              </c:numCache>
            </c:numRef>
          </c:val>
        </c:ser>
        <c:dLbls>
          <c:showVal val="1"/>
        </c:dLbls>
        <c:overlap val="-25"/>
        <c:axId val="79085952"/>
        <c:axId val="79087872"/>
      </c:barChart>
      <c:catAx>
        <c:axId val="79085952"/>
        <c:scaling>
          <c:orientation val="minMax"/>
        </c:scaling>
        <c:axPos val="b"/>
        <c:numFmt formatCode="General" sourceLinked="1"/>
        <c:majorTickMark val="none"/>
        <c:tickLblPos val="nextTo"/>
        <c:crossAx val="79087872"/>
        <c:crosses val="autoZero"/>
        <c:auto val="1"/>
        <c:lblAlgn val="ctr"/>
        <c:lblOffset val="100"/>
      </c:catAx>
      <c:valAx>
        <c:axId val="79087872"/>
        <c:scaling>
          <c:orientation val="minMax"/>
        </c:scaling>
        <c:delete val="1"/>
        <c:axPos val="l"/>
        <c:numFmt formatCode="#,##0" sourceLinked="1"/>
        <c:tickLblPos val="none"/>
        <c:crossAx val="79085952"/>
        <c:crosses val="autoZero"/>
        <c:crossBetween val="between"/>
      </c:valAx>
    </c:plotArea>
    <c:legend>
      <c:legendPos val="t"/>
      <c:layout/>
    </c:legend>
    <c:plotVisOnly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A TRANSEÚNTE</a:t>
            </a:r>
          </a:p>
          <a:p>
            <a:pPr>
              <a:defRPr/>
            </a:pPr>
            <a:r>
              <a:rPr lang="es-MX" baseline="0" dirty="0" smtClean="0"/>
              <a:t>TRIMESTRAL</a:t>
            </a:r>
            <a:endParaRPr lang="es-MX" dirty="0"/>
          </a:p>
        </c:rich>
      </c:tx>
      <c:layout/>
    </c:title>
    <c:plotArea>
      <c:layout/>
      <c:barChart>
        <c:barDir val="col"/>
        <c:grouping val="clustered"/>
        <c:ser>
          <c:idx val="0"/>
          <c:order val="0"/>
          <c:tx>
            <c:strRef>
              <c:f>Hoja3!$B$92</c:f>
              <c:strCache>
                <c:ptCount val="1"/>
                <c:pt idx="0">
                  <c:v>2015</c:v>
                </c:pt>
              </c:strCache>
            </c:strRef>
          </c:tx>
          <c:cat>
            <c:strRef>
              <c:f>Hoja3!$C$91:$E$91</c:f>
              <c:strCache>
                <c:ptCount val="3"/>
                <c:pt idx="0">
                  <c:v>OCTUBRE</c:v>
                </c:pt>
                <c:pt idx="1">
                  <c:v>NOVIEMBRE</c:v>
                </c:pt>
                <c:pt idx="2">
                  <c:v>DICIEMBRE</c:v>
                </c:pt>
              </c:strCache>
            </c:strRef>
          </c:cat>
          <c:val>
            <c:numRef>
              <c:f>Hoja3!$C$92:$E$92</c:f>
              <c:numCache>
                <c:formatCode>General</c:formatCode>
                <c:ptCount val="3"/>
                <c:pt idx="0">
                  <c:v>12</c:v>
                </c:pt>
                <c:pt idx="1">
                  <c:v>21</c:v>
                </c:pt>
                <c:pt idx="2">
                  <c:v>24</c:v>
                </c:pt>
              </c:numCache>
            </c:numRef>
          </c:val>
        </c:ser>
        <c:ser>
          <c:idx val="1"/>
          <c:order val="1"/>
          <c:tx>
            <c:strRef>
              <c:f>Hoja3!$B$93</c:f>
              <c:strCache>
                <c:ptCount val="1"/>
                <c:pt idx="0">
                  <c:v>2016</c:v>
                </c:pt>
              </c:strCache>
            </c:strRef>
          </c:tx>
          <c:cat>
            <c:strRef>
              <c:f>Hoja3!$C$91:$E$91</c:f>
              <c:strCache>
                <c:ptCount val="3"/>
                <c:pt idx="0">
                  <c:v>OCTUBRE</c:v>
                </c:pt>
                <c:pt idx="1">
                  <c:v>NOVIEMBRE</c:v>
                </c:pt>
                <c:pt idx="2">
                  <c:v>DICIEMBRE</c:v>
                </c:pt>
              </c:strCache>
            </c:strRef>
          </c:cat>
          <c:val>
            <c:numRef>
              <c:f>Hoja3!$C$93:$E$93</c:f>
              <c:numCache>
                <c:formatCode>General</c:formatCode>
                <c:ptCount val="3"/>
                <c:pt idx="0">
                  <c:v>10</c:v>
                </c:pt>
                <c:pt idx="1">
                  <c:v>9</c:v>
                </c:pt>
                <c:pt idx="2">
                  <c:v>7</c:v>
                </c:pt>
              </c:numCache>
            </c:numRef>
          </c:val>
        </c:ser>
        <c:ser>
          <c:idx val="2"/>
          <c:order val="2"/>
          <c:tx>
            <c:strRef>
              <c:f>Hoja3!$B$94</c:f>
              <c:strCache>
                <c:ptCount val="1"/>
                <c:pt idx="0">
                  <c:v>2017</c:v>
                </c:pt>
              </c:strCache>
            </c:strRef>
          </c:tx>
          <c:cat>
            <c:strRef>
              <c:f>Hoja3!$C$91:$E$91</c:f>
              <c:strCache>
                <c:ptCount val="3"/>
                <c:pt idx="0">
                  <c:v>OCTUBRE</c:v>
                </c:pt>
                <c:pt idx="1">
                  <c:v>NOVIEMBRE</c:v>
                </c:pt>
                <c:pt idx="2">
                  <c:v>DICIEMBRE</c:v>
                </c:pt>
              </c:strCache>
            </c:strRef>
          </c:cat>
          <c:val>
            <c:numRef>
              <c:f>Hoja3!$C$94:$E$94</c:f>
              <c:numCache>
                <c:formatCode>General</c:formatCode>
                <c:ptCount val="3"/>
                <c:pt idx="0">
                  <c:v>5</c:v>
                </c:pt>
                <c:pt idx="1">
                  <c:v>9</c:v>
                </c:pt>
                <c:pt idx="2">
                  <c:v>2</c:v>
                </c:pt>
              </c:numCache>
            </c:numRef>
          </c:val>
        </c:ser>
        <c:ser>
          <c:idx val="3"/>
          <c:order val="3"/>
          <c:tx>
            <c:strRef>
              <c:f>Hoja3!$B$95</c:f>
              <c:strCache>
                <c:ptCount val="1"/>
                <c:pt idx="0">
                  <c:v>2018</c:v>
                </c:pt>
              </c:strCache>
            </c:strRef>
          </c:tx>
          <c:cat>
            <c:strRef>
              <c:f>Hoja3!$C$91:$E$91</c:f>
              <c:strCache>
                <c:ptCount val="3"/>
                <c:pt idx="0">
                  <c:v>OCTUBRE</c:v>
                </c:pt>
                <c:pt idx="1">
                  <c:v>NOVIEMBRE</c:v>
                </c:pt>
                <c:pt idx="2">
                  <c:v>DICIEMBRE</c:v>
                </c:pt>
              </c:strCache>
            </c:strRef>
          </c:cat>
          <c:val>
            <c:numRef>
              <c:f>Hoja3!$C$95:$E$95</c:f>
              <c:numCache>
                <c:formatCode>General</c:formatCode>
                <c:ptCount val="3"/>
              </c:numCache>
            </c:numRef>
          </c:val>
        </c:ser>
        <c:dLbls>
          <c:showVal val="1"/>
        </c:dLbls>
        <c:overlap val="-25"/>
        <c:axId val="107243776"/>
        <c:axId val="107274240"/>
      </c:barChart>
      <c:catAx>
        <c:axId val="107243776"/>
        <c:scaling>
          <c:orientation val="minMax"/>
        </c:scaling>
        <c:axPos val="b"/>
        <c:numFmt formatCode="General" sourceLinked="1"/>
        <c:majorTickMark val="none"/>
        <c:tickLblPos val="nextTo"/>
        <c:crossAx val="107274240"/>
        <c:crosses val="autoZero"/>
        <c:auto val="1"/>
        <c:lblAlgn val="ctr"/>
        <c:lblOffset val="100"/>
      </c:catAx>
      <c:valAx>
        <c:axId val="107274240"/>
        <c:scaling>
          <c:orientation val="minMax"/>
        </c:scaling>
        <c:delete val="1"/>
        <c:axPos val="l"/>
        <c:numFmt formatCode="General" sourceLinked="1"/>
        <c:tickLblPos val="none"/>
        <c:crossAx val="107243776"/>
        <c:crosses val="autoZero"/>
        <c:crossBetween val="between"/>
      </c:valAx>
    </c:plotArea>
    <c:legend>
      <c:legendPos val="t"/>
      <c:layout/>
    </c:legend>
    <c:plotVisOnly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DE VEHÍCULO</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GRAFICAS!$C$168</c:f>
              <c:strCache>
                <c:ptCount val="1"/>
                <c:pt idx="0">
                  <c:v>2015</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GRAFICAS!$D$168:$O$168</c:f>
              <c:numCache>
                <c:formatCode>General</c:formatCode>
                <c:ptCount val="12"/>
                <c:pt idx="9">
                  <c:v>30</c:v>
                </c:pt>
                <c:pt idx="10">
                  <c:v>28</c:v>
                </c:pt>
                <c:pt idx="11">
                  <c:v>27</c:v>
                </c:pt>
              </c:numCache>
            </c:numRef>
          </c:val>
        </c:ser>
        <c:ser>
          <c:idx val="1"/>
          <c:order val="1"/>
          <c:tx>
            <c:strRef>
              <c:f>GRAFICAS!$C$169</c:f>
              <c:strCache>
                <c:ptCount val="1"/>
                <c:pt idx="0">
                  <c:v>2016</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GRAFICAS!$D$169:$O$169</c:f>
              <c:numCache>
                <c:formatCode>General</c:formatCode>
                <c:ptCount val="12"/>
                <c:pt idx="0">
                  <c:v>24</c:v>
                </c:pt>
                <c:pt idx="1">
                  <c:v>17</c:v>
                </c:pt>
                <c:pt idx="2">
                  <c:v>20</c:v>
                </c:pt>
                <c:pt idx="3">
                  <c:v>12</c:v>
                </c:pt>
                <c:pt idx="4">
                  <c:v>21</c:v>
                </c:pt>
                <c:pt idx="5">
                  <c:v>14</c:v>
                </c:pt>
                <c:pt idx="6">
                  <c:v>15</c:v>
                </c:pt>
                <c:pt idx="7">
                  <c:v>26</c:v>
                </c:pt>
                <c:pt idx="8">
                  <c:v>13</c:v>
                </c:pt>
                <c:pt idx="9">
                  <c:v>18</c:v>
                </c:pt>
                <c:pt idx="10">
                  <c:v>11</c:v>
                </c:pt>
                <c:pt idx="11">
                  <c:v>18</c:v>
                </c:pt>
              </c:numCache>
            </c:numRef>
          </c:val>
        </c:ser>
        <c:ser>
          <c:idx val="2"/>
          <c:order val="2"/>
          <c:tx>
            <c:strRef>
              <c:f>GRAFICAS!$C$170</c:f>
              <c:strCache>
                <c:ptCount val="1"/>
                <c:pt idx="0">
                  <c:v>2017</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GRAFICAS!$D$170:$O$170</c:f>
              <c:numCache>
                <c:formatCode>General</c:formatCode>
                <c:ptCount val="12"/>
                <c:pt idx="0">
                  <c:v>19</c:v>
                </c:pt>
                <c:pt idx="1">
                  <c:v>24</c:v>
                </c:pt>
                <c:pt idx="2">
                  <c:v>20</c:v>
                </c:pt>
                <c:pt idx="3">
                  <c:v>10</c:v>
                </c:pt>
                <c:pt idx="4">
                  <c:v>23</c:v>
                </c:pt>
                <c:pt idx="5">
                  <c:v>22</c:v>
                </c:pt>
                <c:pt idx="6">
                  <c:v>15</c:v>
                </c:pt>
                <c:pt idx="7">
                  <c:v>16</c:v>
                </c:pt>
                <c:pt idx="8">
                  <c:v>10</c:v>
                </c:pt>
                <c:pt idx="9">
                  <c:v>14</c:v>
                </c:pt>
                <c:pt idx="10">
                  <c:v>17</c:v>
                </c:pt>
                <c:pt idx="11">
                  <c:v>12</c:v>
                </c:pt>
              </c:numCache>
            </c:numRef>
          </c:val>
        </c:ser>
        <c:ser>
          <c:idx val="3"/>
          <c:order val="3"/>
          <c:tx>
            <c:strRef>
              <c:f>GRAFICAS!$C$171</c:f>
              <c:strCache>
                <c:ptCount val="1"/>
                <c:pt idx="0">
                  <c:v>2018</c:v>
                </c:pt>
              </c:strCache>
            </c:strRef>
          </c:tx>
          <c:cat>
            <c:strRef>
              <c:f>GRAFICAS!$D$167:$O$167</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GRAFICAS!$D$171:$O$171</c:f>
              <c:numCache>
                <c:formatCode>General</c:formatCode>
                <c:ptCount val="12"/>
                <c:pt idx="0">
                  <c:v>6</c:v>
                </c:pt>
                <c:pt idx="1">
                  <c:v>7</c:v>
                </c:pt>
                <c:pt idx="2">
                  <c:v>8</c:v>
                </c:pt>
                <c:pt idx="3">
                  <c:v>10</c:v>
                </c:pt>
                <c:pt idx="4">
                  <c:v>6</c:v>
                </c:pt>
                <c:pt idx="5">
                  <c:v>7</c:v>
                </c:pt>
                <c:pt idx="6">
                  <c:v>5</c:v>
                </c:pt>
                <c:pt idx="7">
                  <c:v>6</c:v>
                </c:pt>
                <c:pt idx="8">
                  <c:v>9</c:v>
                </c:pt>
              </c:numCache>
            </c:numRef>
          </c:val>
        </c:ser>
        <c:dLbls/>
        <c:axId val="88568576"/>
        <c:axId val="106731008"/>
      </c:barChart>
      <c:catAx>
        <c:axId val="88568576"/>
        <c:scaling>
          <c:orientation val="minMax"/>
        </c:scaling>
        <c:axPos val="b"/>
        <c:majorTickMark val="none"/>
        <c:tickLblPos val="nextTo"/>
        <c:crossAx val="106731008"/>
        <c:crosses val="autoZero"/>
        <c:auto val="1"/>
        <c:lblAlgn val="ctr"/>
        <c:lblOffset val="100"/>
      </c:catAx>
      <c:valAx>
        <c:axId val="106731008"/>
        <c:scaling>
          <c:orientation val="minMax"/>
        </c:scaling>
        <c:axPos val="l"/>
        <c:majorGridlines/>
        <c:numFmt formatCode="General" sourceLinked="1"/>
        <c:majorTickMark val="none"/>
        <c:tickLblPos val="nextTo"/>
        <c:crossAx val="88568576"/>
        <c:crosses val="autoZero"/>
        <c:crossBetween val="between"/>
      </c:valAx>
      <c:dTable>
        <c:showHorzBorder val="1"/>
        <c:showVertBorder val="1"/>
        <c:showOutline val="1"/>
        <c:showKeys val="1"/>
      </c:dTable>
    </c:plotArea>
    <c:plotVisOnly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DE VEHÍCULO</a:t>
            </a:r>
          </a:p>
          <a:p>
            <a:pPr>
              <a:defRPr/>
            </a:pPr>
            <a:r>
              <a:rPr lang="es-MX" baseline="0" dirty="0" smtClean="0"/>
              <a:t>TRIMESTRAL</a:t>
            </a:r>
            <a:endParaRPr lang="es-MX" dirty="0"/>
          </a:p>
        </c:rich>
      </c:tx>
      <c:layout/>
    </c:title>
    <c:plotArea>
      <c:layout/>
      <c:barChart>
        <c:barDir val="col"/>
        <c:grouping val="clustered"/>
        <c:ser>
          <c:idx val="0"/>
          <c:order val="0"/>
          <c:tx>
            <c:strRef>
              <c:f>Hoja3!$B$103</c:f>
              <c:strCache>
                <c:ptCount val="1"/>
                <c:pt idx="0">
                  <c:v>2015</c:v>
                </c:pt>
              </c:strCache>
            </c:strRef>
          </c:tx>
          <c:cat>
            <c:strRef>
              <c:f>Hoja3!$C$102:$E$102</c:f>
              <c:strCache>
                <c:ptCount val="3"/>
                <c:pt idx="0">
                  <c:v>ENERO </c:v>
                </c:pt>
                <c:pt idx="1">
                  <c:v>FEBRERO </c:v>
                </c:pt>
                <c:pt idx="2">
                  <c:v>MARZO </c:v>
                </c:pt>
              </c:strCache>
            </c:strRef>
          </c:cat>
          <c:val>
            <c:numRef>
              <c:f>Hoja3!$C$103:$E$103</c:f>
              <c:numCache>
                <c:formatCode>General</c:formatCode>
                <c:ptCount val="3"/>
              </c:numCache>
            </c:numRef>
          </c:val>
        </c:ser>
        <c:ser>
          <c:idx val="1"/>
          <c:order val="1"/>
          <c:tx>
            <c:strRef>
              <c:f>Hoja3!$B$104</c:f>
              <c:strCache>
                <c:ptCount val="1"/>
                <c:pt idx="0">
                  <c:v>2016</c:v>
                </c:pt>
              </c:strCache>
            </c:strRef>
          </c:tx>
          <c:cat>
            <c:strRef>
              <c:f>Hoja3!$C$102:$E$102</c:f>
              <c:strCache>
                <c:ptCount val="3"/>
                <c:pt idx="0">
                  <c:v>ENERO </c:v>
                </c:pt>
                <c:pt idx="1">
                  <c:v>FEBRERO </c:v>
                </c:pt>
                <c:pt idx="2">
                  <c:v>MARZO </c:v>
                </c:pt>
              </c:strCache>
            </c:strRef>
          </c:cat>
          <c:val>
            <c:numRef>
              <c:f>Hoja3!$C$104:$E$104</c:f>
              <c:numCache>
                <c:formatCode>General</c:formatCode>
                <c:ptCount val="3"/>
                <c:pt idx="0">
                  <c:v>24</c:v>
                </c:pt>
                <c:pt idx="1">
                  <c:v>17</c:v>
                </c:pt>
                <c:pt idx="2">
                  <c:v>20</c:v>
                </c:pt>
              </c:numCache>
            </c:numRef>
          </c:val>
        </c:ser>
        <c:ser>
          <c:idx val="2"/>
          <c:order val="2"/>
          <c:tx>
            <c:strRef>
              <c:f>Hoja3!$B$105</c:f>
              <c:strCache>
                <c:ptCount val="1"/>
                <c:pt idx="0">
                  <c:v>2017</c:v>
                </c:pt>
              </c:strCache>
            </c:strRef>
          </c:tx>
          <c:cat>
            <c:strRef>
              <c:f>Hoja3!$C$102:$E$102</c:f>
              <c:strCache>
                <c:ptCount val="3"/>
                <c:pt idx="0">
                  <c:v>ENERO </c:v>
                </c:pt>
                <c:pt idx="1">
                  <c:v>FEBRERO </c:v>
                </c:pt>
                <c:pt idx="2">
                  <c:v>MARZO </c:v>
                </c:pt>
              </c:strCache>
            </c:strRef>
          </c:cat>
          <c:val>
            <c:numRef>
              <c:f>Hoja3!$C$105:$E$105</c:f>
              <c:numCache>
                <c:formatCode>General</c:formatCode>
                <c:ptCount val="3"/>
                <c:pt idx="0">
                  <c:v>19</c:v>
                </c:pt>
                <c:pt idx="1">
                  <c:v>24</c:v>
                </c:pt>
                <c:pt idx="2">
                  <c:v>20</c:v>
                </c:pt>
              </c:numCache>
            </c:numRef>
          </c:val>
        </c:ser>
        <c:ser>
          <c:idx val="3"/>
          <c:order val="3"/>
          <c:tx>
            <c:strRef>
              <c:f>Hoja3!$B$106</c:f>
              <c:strCache>
                <c:ptCount val="1"/>
                <c:pt idx="0">
                  <c:v>2018</c:v>
                </c:pt>
              </c:strCache>
            </c:strRef>
          </c:tx>
          <c:cat>
            <c:strRef>
              <c:f>Hoja3!$C$102:$E$102</c:f>
              <c:strCache>
                <c:ptCount val="3"/>
                <c:pt idx="0">
                  <c:v>ENERO </c:v>
                </c:pt>
                <c:pt idx="1">
                  <c:v>FEBRERO </c:v>
                </c:pt>
                <c:pt idx="2">
                  <c:v>MARZO </c:v>
                </c:pt>
              </c:strCache>
            </c:strRef>
          </c:cat>
          <c:val>
            <c:numRef>
              <c:f>Hoja3!$C$106:$E$106</c:f>
              <c:numCache>
                <c:formatCode>General</c:formatCode>
                <c:ptCount val="3"/>
                <c:pt idx="0">
                  <c:v>6</c:v>
                </c:pt>
                <c:pt idx="1">
                  <c:v>7</c:v>
                </c:pt>
                <c:pt idx="2">
                  <c:v>8</c:v>
                </c:pt>
              </c:numCache>
            </c:numRef>
          </c:val>
        </c:ser>
        <c:dLbls>
          <c:showVal val="1"/>
        </c:dLbls>
        <c:overlap val="-25"/>
        <c:axId val="107353216"/>
        <c:axId val="107354752"/>
      </c:barChart>
      <c:catAx>
        <c:axId val="107353216"/>
        <c:scaling>
          <c:orientation val="minMax"/>
        </c:scaling>
        <c:axPos val="b"/>
        <c:numFmt formatCode="General" sourceLinked="1"/>
        <c:majorTickMark val="none"/>
        <c:tickLblPos val="nextTo"/>
        <c:crossAx val="107354752"/>
        <c:crosses val="autoZero"/>
        <c:auto val="1"/>
        <c:lblAlgn val="ctr"/>
        <c:lblOffset val="100"/>
      </c:catAx>
      <c:valAx>
        <c:axId val="107354752"/>
        <c:scaling>
          <c:orientation val="minMax"/>
        </c:scaling>
        <c:delete val="1"/>
        <c:axPos val="l"/>
        <c:numFmt formatCode="General" sourceLinked="1"/>
        <c:tickLblPos val="none"/>
        <c:crossAx val="107353216"/>
        <c:crosses val="autoZero"/>
        <c:crossBetween val="between"/>
      </c:valAx>
    </c:plotArea>
    <c:legend>
      <c:legendPos val="t"/>
      <c:layout/>
    </c:legend>
    <c:plotVisOnly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DE VEHÍCULOS</a:t>
            </a:r>
            <a:endParaRPr lang="es-MX" dirty="0" smtClean="0"/>
          </a:p>
          <a:p>
            <a:pPr>
              <a:defRPr/>
            </a:pPr>
            <a:r>
              <a:rPr lang="es-MX" sz="1800" b="1" i="0" baseline="0" dirty="0" smtClean="0"/>
              <a:t>TRIMESTRAL</a:t>
            </a:r>
            <a:endParaRPr lang="es-MX" sz="1800" b="1" i="0" baseline="0" dirty="0"/>
          </a:p>
        </c:rich>
      </c:tx>
      <c:layout/>
    </c:title>
    <c:plotArea>
      <c:layout>
        <c:manualLayout>
          <c:layoutTarget val="inner"/>
          <c:xMode val="edge"/>
          <c:yMode val="edge"/>
          <c:x val="1.0909440760877657E-2"/>
          <c:y val="0.21036088582750065"/>
          <c:w val="0.9599987172101152"/>
          <c:h val="0.74429942257128123"/>
        </c:manualLayout>
      </c:layout>
      <c:barChart>
        <c:barDir val="col"/>
        <c:grouping val="clustered"/>
        <c:ser>
          <c:idx val="0"/>
          <c:order val="0"/>
          <c:tx>
            <c:strRef>
              <c:f>'ROBO DE VEHICULO'!$A$6</c:f>
              <c:strCache>
                <c:ptCount val="1"/>
                <c:pt idx="0">
                  <c:v>2015</c:v>
                </c:pt>
              </c:strCache>
            </c:strRef>
          </c:tx>
          <c:cat>
            <c:strRef>
              <c:f>'ROBO DE VEHICULO'!$B$5:$D$5</c:f>
              <c:strCache>
                <c:ptCount val="3"/>
                <c:pt idx="0">
                  <c:v>ABRIL</c:v>
                </c:pt>
                <c:pt idx="1">
                  <c:v>MAYO</c:v>
                </c:pt>
                <c:pt idx="2">
                  <c:v>JUNIO</c:v>
                </c:pt>
              </c:strCache>
            </c:strRef>
          </c:cat>
          <c:val>
            <c:numRef>
              <c:f>'ROBO DE VEHICULO'!$B$6:$D$6</c:f>
              <c:numCache>
                <c:formatCode>General</c:formatCode>
                <c:ptCount val="3"/>
              </c:numCache>
            </c:numRef>
          </c:val>
        </c:ser>
        <c:ser>
          <c:idx val="1"/>
          <c:order val="1"/>
          <c:tx>
            <c:strRef>
              <c:f>'ROBO DE VEHICULO'!$A$7</c:f>
              <c:strCache>
                <c:ptCount val="1"/>
                <c:pt idx="0">
                  <c:v>2016</c:v>
                </c:pt>
              </c:strCache>
            </c:strRef>
          </c:tx>
          <c:cat>
            <c:strRef>
              <c:f>'ROBO DE VEHICULO'!$B$5:$D$5</c:f>
              <c:strCache>
                <c:ptCount val="3"/>
                <c:pt idx="0">
                  <c:v>ABRIL</c:v>
                </c:pt>
                <c:pt idx="1">
                  <c:v>MAYO</c:v>
                </c:pt>
                <c:pt idx="2">
                  <c:v>JUNIO</c:v>
                </c:pt>
              </c:strCache>
            </c:strRef>
          </c:cat>
          <c:val>
            <c:numRef>
              <c:f>'ROBO DE VEHICULO'!$B$7:$D$7</c:f>
              <c:numCache>
                <c:formatCode>General</c:formatCode>
                <c:ptCount val="3"/>
                <c:pt idx="0">
                  <c:v>12</c:v>
                </c:pt>
                <c:pt idx="1">
                  <c:v>21</c:v>
                </c:pt>
                <c:pt idx="2">
                  <c:v>14</c:v>
                </c:pt>
              </c:numCache>
            </c:numRef>
          </c:val>
        </c:ser>
        <c:ser>
          <c:idx val="2"/>
          <c:order val="2"/>
          <c:tx>
            <c:strRef>
              <c:f>'ROBO DE VEHICULO'!$A$8</c:f>
              <c:strCache>
                <c:ptCount val="1"/>
                <c:pt idx="0">
                  <c:v>2017</c:v>
                </c:pt>
              </c:strCache>
            </c:strRef>
          </c:tx>
          <c:cat>
            <c:strRef>
              <c:f>'ROBO DE VEHICULO'!$B$5:$D$5</c:f>
              <c:strCache>
                <c:ptCount val="3"/>
                <c:pt idx="0">
                  <c:v>ABRIL</c:v>
                </c:pt>
                <c:pt idx="1">
                  <c:v>MAYO</c:v>
                </c:pt>
                <c:pt idx="2">
                  <c:v>JUNIO</c:v>
                </c:pt>
              </c:strCache>
            </c:strRef>
          </c:cat>
          <c:val>
            <c:numRef>
              <c:f>'ROBO DE VEHICULO'!$B$8:$D$8</c:f>
              <c:numCache>
                <c:formatCode>General</c:formatCode>
                <c:ptCount val="3"/>
                <c:pt idx="0">
                  <c:v>10</c:v>
                </c:pt>
                <c:pt idx="1">
                  <c:v>23</c:v>
                </c:pt>
                <c:pt idx="2">
                  <c:v>22</c:v>
                </c:pt>
              </c:numCache>
            </c:numRef>
          </c:val>
        </c:ser>
        <c:ser>
          <c:idx val="3"/>
          <c:order val="3"/>
          <c:tx>
            <c:strRef>
              <c:f>'ROBO DE VEHICULO'!$A$9</c:f>
              <c:strCache>
                <c:ptCount val="1"/>
                <c:pt idx="0">
                  <c:v>2018</c:v>
                </c:pt>
              </c:strCache>
            </c:strRef>
          </c:tx>
          <c:cat>
            <c:strRef>
              <c:f>'ROBO DE VEHICULO'!$B$5:$D$5</c:f>
              <c:strCache>
                <c:ptCount val="3"/>
                <c:pt idx="0">
                  <c:v>ABRIL</c:v>
                </c:pt>
                <c:pt idx="1">
                  <c:v>MAYO</c:v>
                </c:pt>
                <c:pt idx="2">
                  <c:v>JUNIO</c:v>
                </c:pt>
              </c:strCache>
            </c:strRef>
          </c:cat>
          <c:val>
            <c:numRef>
              <c:f>'ROBO DE VEHICULO'!$B$9:$D$9</c:f>
              <c:numCache>
                <c:formatCode>General</c:formatCode>
                <c:ptCount val="3"/>
                <c:pt idx="0">
                  <c:v>10</c:v>
                </c:pt>
                <c:pt idx="1">
                  <c:v>6</c:v>
                </c:pt>
                <c:pt idx="2">
                  <c:v>7</c:v>
                </c:pt>
              </c:numCache>
            </c:numRef>
          </c:val>
        </c:ser>
        <c:dLbls>
          <c:showVal val="1"/>
        </c:dLbls>
        <c:overlap val="-25"/>
        <c:axId val="127765504"/>
        <c:axId val="129269760"/>
      </c:barChart>
      <c:catAx>
        <c:axId val="127765504"/>
        <c:scaling>
          <c:orientation val="minMax"/>
        </c:scaling>
        <c:axPos val="b"/>
        <c:numFmt formatCode="General" sourceLinked="1"/>
        <c:majorTickMark val="none"/>
        <c:tickLblPos val="nextTo"/>
        <c:crossAx val="129269760"/>
        <c:crosses val="autoZero"/>
        <c:auto val="1"/>
        <c:lblAlgn val="ctr"/>
        <c:lblOffset val="100"/>
      </c:catAx>
      <c:valAx>
        <c:axId val="129269760"/>
        <c:scaling>
          <c:orientation val="minMax"/>
        </c:scaling>
        <c:delete val="1"/>
        <c:axPos val="l"/>
        <c:numFmt formatCode="General" sourceLinked="1"/>
        <c:tickLblPos val="none"/>
        <c:crossAx val="127765504"/>
        <c:crosses val="autoZero"/>
        <c:crossBetween val="between"/>
      </c:valAx>
    </c:plotArea>
    <c:legend>
      <c:legendPos val="t"/>
      <c:layout/>
    </c:legend>
    <c:plotVisOnly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ROBO DE VEHÍCULOS </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'ROBO DE VEHICULO'!$A$19</c:f>
              <c:strCache>
                <c:ptCount val="1"/>
                <c:pt idx="0">
                  <c:v>2015</c:v>
                </c:pt>
              </c:strCache>
            </c:strRef>
          </c:tx>
          <c:cat>
            <c:strRef>
              <c:f>'ROBO DE VEHICULO'!$B$18:$D$18</c:f>
              <c:strCache>
                <c:ptCount val="3"/>
                <c:pt idx="0">
                  <c:v>JULIO</c:v>
                </c:pt>
                <c:pt idx="1">
                  <c:v>AGOSTO</c:v>
                </c:pt>
                <c:pt idx="2">
                  <c:v>SEPT.</c:v>
                </c:pt>
              </c:strCache>
            </c:strRef>
          </c:cat>
          <c:val>
            <c:numRef>
              <c:f>'ROBO DE VEHICULO'!$B$19:$D$19</c:f>
              <c:numCache>
                <c:formatCode>General</c:formatCode>
                <c:ptCount val="3"/>
              </c:numCache>
            </c:numRef>
          </c:val>
        </c:ser>
        <c:ser>
          <c:idx val="1"/>
          <c:order val="1"/>
          <c:tx>
            <c:strRef>
              <c:f>'ROBO DE VEHICULO'!$A$20</c:f>
              <c:strCache>
                <c:ptCount val="1"/>
                <c:pt idx="0">
                  <c:v>2016</c:v>
                </c:pt>
              </c:strCache>
            </c:strRef>
          </c:tx>
          <c:cat>
            <c:strRef>
              <c:f>'ROBO DE VEHICULO'!$B$18:$D$18</c:f>
              <c:strCache>
                <c:ptCount val="3"/>
                <c:pt idx="0">
                  <c:v>JULIO</c:v>
                </c:pt>
                <c:pt idx="1">
                  <c:v>AGOSTO</c:v>
                </c:pt>
                <c:pt idx="2">
                  <c:v>SEPT.</c:v>
                </c:pt>
              </c:strCache>
            </c:strRef>
          </c:cat>
          <c:val>
            <c:numRef>
              <c:f>'ROBO DE VEHICULO'!$B$20:$D$20</c:f>
              <c:numCache>
                <c:formatCode>General</c:formatCode>
                <c:ptCount val="3"/>
                <c:pt idx="0">
                  <c:v>15</c:v>
                </c:pt>
                <c:pt idx="1">
                  <c:v>26</c:v>
                </c:pt>
                <c:pt idx="2">
                  <c:v>13</c:v>
                </c:pt>
              </c:numCache>
            </c:numRef>
          </c:val>
        </c:ser>
        <c:ser>
          <c:idx val="2"/>
          <c:order val="2"/>
          <c:tx>
            <c:strRef>
              <c:f>'ROBO DE VEHICULO'!$A$21</c:f>
              <c:strCache>
                <c:ptCount val="1"/>
                <c:pt idx="0">
                  <c:v>2017</c:v>
                </c:pt>
              </c:strCache>
            </c:strRef>
          </c:tx>
          <c:cat>
            <c:strRef>
              <c:f>'ROBO DE VEHICULO'!$B$18:$D$18</c:f>
              <c:strCache>
                <c:ptCount val="3"/>
                <c:pt idx="0">
                  <c:v>JULIO</c:v>
                </c:pt>
                <c:pt idx="1">
                  <c:v>AGOSTO</c:v>
                </c:pt>
                <c:pt idx="2">
                  <c:v>SEPT.</c:v>
                </c:pt>
              </c:strCache>
            </c:strRef>
          </c:cat>
          <c:val>
            <c:numRef>
              <c:f>'ROBO DE VEHICULO'!$B$21:$D$21</c:f>
              <c:numCache>
                <c:formatCode>General</c:formatCode>
                <c:ptCount val="3"/>
                <c:pt idx="0">
                  <c:v>15</c:v>
                </c:pt>
                <c:pt idx="1">
                  <c:v>16</c:v>
                </c:pt>
                <c:pt idx="2">
                  <c:v>10</c:v>
                </c:pt>
              </c:numCache>
            </c:numRef>
          </c:val>
        </c:ser>
        <c:ser>
          <c:idx val="3"/>
          <c:order val="3"/>
          <c:tx>
            <c:strRef>
              <c:f>'ROBO DE VEHICULO'!$A$22</c:f>
              <c:strCache>
                <c:ptCount val="1"/>
                <c:pt idx="0">
                  <c:v>2018</c:v>
                </c:pt>
              </c:strCache>
            </c:strRef>
          </c:tx>
          <c:cat>
            <c:strRef>
              <c:f>'ROBO DE VEHICULO'!$B$18:$D$18</c:f>
              <c:strCache>
                <c:ptCount val="3"/>
                <c:pt idx="0">
                  <c:v>JULIO</c:v>
                </c:pt>
                <c:pt idx="1">
                  <c:v>AGOSTO</c:v>
                </c:pt>
                <c:pt idx="2">
                  <c:v>SEPT.</c:v>
                </c:pt>
              </c:strCache>
            </c:strRef>
          </c:cat>
          <c:val>
            <c:numRef>
              <c:f>'ROBO DE VEHICULO'!$B$22:$D$22</c:f>
              <c:numCache>
                <c:formatCode>General</c:formatCode>
                <c:ptCount val="3"/>
                <c:pt idx="0">
                  <c:v>5</c:v>
                </c:pt>
                <c:pt idx="1">
                  <c:v>6</c:v>
                </c:pt>
                <c:pt idx="2">
                  <c:v>9</c:v>
                </c:pt>
              </c:numCache>
            </c:numRef>
          </c:val>
        </c:ser>
        <c:dLbls>
          <c:showVal val="1"/>
        </c:dLbls>
        <c:overlap val="-25"/>
        <c:axId val="121993472"/>
        <c:axId val="125361536"/>
      </c:barChart>
      <c:catAx>
        <c:axId val="121993472"/>
        <c:scaling>
          <c:orientation val="minMax"/>
        </c:scaling>
        <c:axPos val="b"/>
        <c:numFmt formatCode="General" sourceLinked="1"/>
        <c:majorTickMark val="none"/>
        <c:tickLblPos val="nextTo"/>
        <c:crossAx val="125361536"/>
        <c:crosses val="autoZero"/>
        <c:auto val="1"/>
        <c:lblAlgn val="ctr"/>
        <c:lblOffset val="100"/>
      </c:catAx>
      <c:valAx>
        <c:axId val="125361536"/>
        <c:scaling>
          <c:orientation val="minMax"/>
        </c:scaling>
        <c:delete val="1"/>
        <c:axPos val="l"/>
        <c:numFmt formatCode="General" sourceLinked="1"/>
        <c:tickLblPos val="none"/>
        <c:crossAx val="121993472"/>
        <c:crosses val="autoZero"/>
        <c:crossBetween val="between"/>
      </c:valAx>
    </c:plotArea>
    <c:legend>
      <c:legendPos val="t"/>
      <c:layout/>
    </c:legend>
    <c:plotVisOnly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ROBO</a:t>
            </a:r>
            <a:r>
              <a:rPr lang="es-MX" baseline="0" dirty="0" smtClean="0"/>
              <a:t> DE VEHÍCULOS </a:t>
            </a:r>
          </a:p>
          <a:p>
            <a:pPr>
              <a:defRPr/>
            </a:pPr>
            <a:r>
              <a:rPr lang="es-MX" baseline="0" dirty="0" smtClean="0"/>
              <a:t>TRIMESTRAL</a:t>
            </a:r>
            <a:endParaRPr lang="es-MX" dirty="0"/>
          </a:p>
        </c:rich>
      </c:tx>
      <c:layout/>
    </c:title>
    <c:plotArea>
      <c:layout/>
      <c:barChart>
        <c:barDir val="col"/>
        <c:grouping val="clustered"/>
        <c:ser>
          <c:idx val="0"/>
          <c:order val="0"/>
          <c:tx>
            <c:strRef>
              <c:f>Hoja3!$B$123</c:f>
              <c:strCache>
                <c:ptCount val="1"/>
                <c:pt idx="0">
                  <c:v>2015</c:v>
                </c:pt>
              </c:strCache>
            </c:strRef>
          </c:tx>
          <c:cat>
            <c:strRef>
              <c:f>Hoja3!$C$122:$E$122</c:f>
              <c:strCache>
                <c:ptCount val="3"/>
                <c:pt idx="0">
                  <c:v>OCTUBRE</c:v>
                </c:pt>
                <c:pt idx="1">
                  <c:v>NOVIEMBRE</c:v>
                </c:pt>
                <c:pt idx="2">
                  <c:v>DICIEMBRE</c:v>
                </c:pt>
              </c:strCache>
            </c:strRef>
          </c:cat>
          <c:val>
            <c:numRef>
              <c:f>Hoja3!$C$123:$E$123</c:f>
              <c:numCache>
                <c:formatCode>General</c:formatCode>
                <c:ptCount val="3"/>
                <c:pt idx="0">
                  <c:v>30</c:v>
                </c:pt>
                <c:pt idx="1">
                  <c:v>28</c:v>
                </c:pt>
                <c:pt idx="2">
                  <c:v>27</c:v>
                </c:pt>
              </c:numCache>
            </c:numRef>
          </c:val>
        </c:ser>
        <c:ser>
          <c:idx val="1"/>
          <c:order val="1"/>
          <c:tx>
            <c:strRef>
              <c:f>Hoja3!$B$124</c:f>
              <c:strCache>
                <c:ptCount val="1"/>
                <c:pt idx="0">
                  <c:v>2016</c:v>
                </c:pt>
              </c:strCache>
            </c:strRef>
          </c:tx>
          <c:cat>
            <c:strRef>
              <c:f>Hoja3!$C$122:$E$122</c:f>
              <c:strCache>
                <c:ptCount val="3"/>
                <c:pt idx="0">
                  <c:v>OCTUBRE</c:v>
                </c:pt>
                <c:pt idx="1">
                  <c:v>NOVIEMBRE</c:v>
                </c:pt>
                <c:pt idx="2">
                  <c:v>DICIEMBRE</c:v>
                </c:pt>
              </c:strCache>
            </c:strRef>
          </c:cat>
          <c:val>
            <c:numRef>
              <c:f>Hoja3!$C$124:$E$124</c:f>
              <c:numCache>
                <c:formatCode>General</c:formatCode>
                <c:ptCount val="3"/>
                <c:pt idx="0">
                  <c:v>18</c:v>
                </c:pt>
                <c:pt idx="1">
                  <c:v>11</c:v>
                </c:pt>
                <c:pt idx="2">
                  <c:v>18</c:v>
                </c:pt>
              </c:numCache>
            </c:numRef>
          </c:val>
        </c:ser>
        <c:ser>
          <c:idx val="2"/>
          <c:order val="2"/>
          <c:tx>
            <c:strRef>
              <c:f>Hoja3!$B$125</c:f>
              <c:strCache>
                <c:ptCount val="1"/>
                <c:pt idx="0">
                  <c:v>2017</c:v>
                </c:pt>
              </c:strCache>
            </c:strRef>
          </c:tx>
          <c:cat>
            <c:strRef>
              <c:f>Hoja3!$C$122:$E$122</c:f>
              <c:strCache>
                <c:ptCount val="3"/>
                <c:pt idx="0">
                  <c:v>OCTUBRE</c:v>
                </c:pt>
                <c:pt idx="1">
                  <c:v>NOVIEMBRE</c:v>
                </c:pt>
                <c:pt idx="2">
                  <c:v>DICIEMBRE</c:v>
                </c:pt>
              </c:strCache>
            </c:strRef>
          </c:cat>
          <c:val>
            <c:numRef>
              <c:f>Hoja3!$C$125:$E$125</c:f>
              <c:numCache>
                <c:formatCode>General</c:formatCode>
                <c:ptCount val="3"/>
                <c:pt idx="0">
                  <c:v>14</c:v>
                </c:pt>
                <c:pt idx="1">
                  <c:v>17</c:v>
                </c:pt>
                <c:pt idx="2">
                  <c:v>12</c:v>
                </c:pt>
              </c:numCache>
            </c:numRef>
          </c:val>
        </c:ser>
        <c:ser>
          <c:idx val="3"/>
          <c:order val="3"/>
          <c:tx>
            <c:strRef>
              <c:f>Hoja3!$B$126</c:f>
              <c:strCache>
                <c:ptCount val="1"/>
                <c:pt idx="0">
                  <c:v>2018</c:v>
                </c:pt>
              </c:strCache>
            </c:strRef>
          </c:tx>
          <c:cat>
            <c:strRef>
              <c:f>Hoja3!$C$122:$E$122</c:f>
              <c:strCache>
                <c:ptCount val="3"/>
                <c:pt idx="0">
                  <c:v>OCTUBRE</c:v>
                </c:pt>
                <c:pt idx="1">
                  <c:v>NOVIEMBRE</c:v>
                </c:pt>
                <c:pt idx="2">
                  <c:v>DICIEMBRE</c:v>
                </c:pt>
              </c:strCache>
            </c:strRef>
          </c:cat>
          <c:val>
            <c:numRef>
              <c:f>Hoja3!$C$126:$E$126</c:f>
              <c:numCache>
                <c:formatCode>General</c:formatCode>
                <c:ptCount val="3"/>
              </c:numCache>
            </c:numRef>
          </c:val>
        </c:ser>
        <c:dLbls>
          <c:showVal val="1"/>
        </c:dLbls>
        <c:overlap val="-25"/>
        <c:axId val="114956160"/>
        <c:axId val="114957696"/>
      </c:barChart>
      <c:catAx>
        <c:axId val="114956160"/>
        <c:scaling>
          <c:orientation val="minMax"/>
        </c:scaling>
        <c:axPos val="b"/>
        <c:numFmt formatCode="General" sourceLinked="1"/>
        <c:majorTickMark val="none"/>
        <c:tickLblPos val="nextTo"/>
        <c:crossAx val="114957696"/>
        <c:crosses val="autoZero"/>
        <c:auto val="1"/>
        <c:lblAlgn val="ctr"/>
        <c:lblOffset val="100"/>
      </c:catAx>
      <c:valAx>
        <c:axId val="114957696"/>
        <c:scaling>
          <c:orientation val="minMax"/>
        </c:scaling>
        <c:delete val="1"/>
        <c:axPos val="l"/>
        <c:numFmt formatCode="General" sourceLinked="1"/>
        <c:tickLblPos val="none"/>
        <c:crossAx val="114956160"/>
        <c:crosses val="autoZero"/>
        <c:crossBetween val="between"/>
      </c:valAx>
    </c:plotArea>
    <c:legend>
      <c:legendPos val="t"/>
      <c:layout/>
    </c:legend>
    <c:plotVisOnly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VEHÍCULOS RECUPERADOS</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GRAFICAS!$B$79</c:f>
              <c:strCache>
                <c:ptCount val="1"/>
                <c:pt idx="0">
                  <c:v>2015</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GRAFICAS!$C$79:$N$79</c:f>
              <c:numCache>
                <c:formatCode>General</c:formatCode>
                <c:ptCount val="12"/>
                <c:pt idx="0">
                  <c:v>8</c:v>
                </c:pt>
                <c:pt idx="1">
                  <c:v>13</c:v>
                </c:pt>
                <c:pt idx="2">
                  <c:v>8</c:v>
                </c:pt>
                <c:pt idx="3">
                  <c:v>9</c:v>
                </c:pt>
                <c:pt idx="4">
                  <c:v>11</c:v>
                </c:pt>
                <c:pt idx="5">
                  <c:v>16</c:v>
                </c:pt>
                <c:pt idx="6">
                  <c:v>16</c:v>
                </c:pt>
                <c:pt idx="7">
                  <c:v>16</c:v>
                </c:pt>
                <c:pt idx="8">
                  <c:v>18</c:v>
                </c:pt>
                <c:pt idx="9">
                  <c:v>22</c:v>
                </c:pt>
                <c:pt idx="10">
                  <c:v>15</c:v>
                </c:pt>
                <c:pt idx="11">
                  <c:v>19</c:v>
                </c:pt>
              </c:numCache>
            </c:numRef>
          </c:val>
        </c:ser>
        <c:ser>
          <c:idx val="1"/>
          <c:order val="1"/>
          <c:tx>
            <c:strRef>
              <c:f>GRAFICAS!$B$80</c:f>
              <c:strCache>
                <c:ptCount val="1"/>
                <c:pt idx="0">
                  <c:v>2016</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GRAFICAS!$C$80:$N$80</c:f>
              <c:numCache>
                <c:formatCode>General</c:formatCode>
                <c:ptCount val="12"/>
                <c:pt idx="0">
                  <c:v>7</c:v>
                </c:pt>
                <c:pt idx="1">
                  <c:v>13</c:v>
                </c:pt>
                <c:pt idx="2">
                  <c:v>14</c:v>
                </c:pt>
                <c:pt idx="3">
                  <c:v>17</c:v>
                </c:pt>
                <c:pt idx="4">
                  <c:v>8</c:v>
                </c:pt>
                <c:pt idx="5">
                  <c:v>10</c:v>
                </c:pt>
                <c:pt idx="6">
                  <c:v>8</c:v>
                </c:pt>
                <c:pt idx="7">
                  <c:v>20</c:v>
                </c:pt>
                <c:pt idx="8">
                  <c:v>15</c:v>
                </c:pt>
                <c:pt idx="9">
                  <c:v>19</c:v>
                </c:pt>
                <c:pt idx="10">
                  <c:v>12</c:v>
                </c:pt>
                <c:pt idx="11">
                  <c:v>24</c:v>
                </c:pt>
              </c:numCache>
            </c:numRef>
          </c:val>
        </c:ser>
        <c:ser>
          <c:idx val="2"/>
          <c:order val="2"/>
          <c:tx>
            <c:strRef>
              <c:f>GRAFICAS!$B$81</c:f>
              <c:strCache>
                <c:ptCount val="1"/>
                <c:pt idx="0">
                  <c:v>2017</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GRAFICAS!$C$81:$N$81</c:f>
              <c:numCache>
                <c:formatCode>General</c:formatCode>
                <c:ptCount val="12"/>
                <c:pt idx="0">
                  <c:v>19</c:v>
                </c:pt>
                <c:pt idx="1">
                  <c:v>15</c:v>
                </c:pt>
                <c:pt idx="2">
                  <c:v>18</c:v>
                </c:pt>
                <c:pt idx="3">
                  <c:v>16</c:v>
                </c:pt>
                <c:pt idx="4">
                  <c:v>16</c:v>
                </c:pt>
                <c:pt idx="5">
                  <c:v>15</c:v>
                </c:pt>
                <c:pt idx="6">
                  <c:v>6</c:v>
                </c:pt>
                <c:pt idx="7">
                  <c:v>6</c:v>
                </c:pt>
                <c:pt idx="8">
                  <c:v>16</c:v>
                </c:pt>
                <c:pt idx="9">
                  <c:v>10</c:v>
                </c:pt>
                <c:pt idx="10">
                  <c:v>20</c:v>
                </c:pt>
                <c:pt idx="11">
                  <c:v>10</c:v>
                </c:pt>
              </c:numCache>
            </c:numRef>
          </c:val>
        </c:ser>
        <c:ser>
          <c:idx val="3"/>
          <c:order val="3"/>
          <c:tx>
            <c:strRef>
              <c:f>GRAFICAS!$B$82</c:f>
              <c:strCache>
                <c:ptCount val="1"/>
                <c:pt idx="0">
                  <c:v>2018</c:v>
                </c:pt>
              </c:strCache>
            </c:strRef>
          </c:tx>
          <c:cat>
            <c:strRef>
              <c:f>GRAFICAS!$C$78:$N$78</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GRAFICAS!$C$82:$N$82</c:f>
              <c:numCache>
                <c:formatCode>General</c:formatCode>
                <c:ptCount val="12"/>
                <c:pt idx="0">
                  <c:v>13</c:v>
                </c:pt>
                <c:pt idx="1">
                  <c:v>13</c:v>
                </c:pt>
                <c:pt idx="2">
                  <c:v>14</c:v>
                </c:pt>
                <c:pt idx="3">
                  <c:v>15</c:v>
                </c:pt>
                <c:pt idx="4">
                  <c:v>19</c:v>
                </c:pt>
                <c:pt idx="5">
                  <c:v>7</c:v>
                </c:pt>
                <c:pt idx="6">
                  <c:v>12</c:v>
                </c:pt>
                <c:pt idx="7">
                  <c:v>16</c:v>
                </c:pt>
                <c:pt idx="8">
                  <c:v>10</c:v>
                </c:pt>
              </c:numCache>
            </c:numRef>
          </c:val>
        </c:ser>
        <c:dLbls/>
        <c:axId val="132305280"/>
        <c:axId val="132308352"/>
      </c:barChart>
      <c:catAx>
        <c:axId val="132305280"/>
        <c:scaling>
          <c:orientation val="minMax"/>
        </c:scaling>
        <c:axPos val="b"/>
        <c:majorTickMark val="none"/>
        <c:tickLblPos val="nextTo"/>
        <c:crossAx val="132308352"/>
        <c:crosses val="autoZero"/>
        <c:auto val="1"/>
        <c:lblAlgn val="ctr"/>
        <c:lblOffset val="100"/>
      </c:catAx>
      <c:valAx>
        <c:axId val="132308352"/>
        <c:scaling>
          <c:orientation val="minMax"/>
        </c:scaling>
        <c:axPos val="l"/>
        <c:majorGridlines/>
        <c:numFmt formatCode="General" sourceLinked="1"/>
        <c:majorTickMark val="none"/>
        <c:tickLblPos val="nextTo"/>
        <c:crossAx val="132305280"/>
        <c:crosses val="autoZero"/>
        <c:crossBetween val="between"/>
      </c:valAx>
      <c:dTable>
        <c:showHorzBorder val="1"/>
        <c:showVertBorder val="1"/>
        <c:showOutline val="1"/>
        <c:showKeys val="1"/>
      </c:dTable>
    </c:plotArea>
    <c:plotVisOnly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PERSONAS ASEGURADAS</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GRAFICAS!$B$93</c:f>
              <c:strCache>
                <c:ptCount val="1"/>
                <c:pt idx="0">
                  <c:v>2015</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GRAFICAS!$C$93:$N$93</c:f>
              <c:numCache>
                <c:formatCode>General</c:formatCode>
                <c:ptCount val="12"/>
                <c:pt idx="0">
                  <c:v>255</c:v>
                </c:pt>
                <c:pt idx="1">
                  <c:v>178</c:v>
                </c:pt>
                <c:pt idx="2">
                  <c:v>334</c:v>
                </c:pt>
                <c:pt idx="3">
                  <c:v>347</c:v>
                </c:pt>
                <c:pt idx="4">
                  <c:v>178</c:v>
                </c:pt>
                <c:pt idx="5">
                  <c:v>593</c:v>
                </c:pt>
                <c:pt idx="6">
                  <c:v>301</c:v>
                </c:pt>
                <c:pt idx="7">
                  <c:v>396</c:v>
                </c:pt>
                <c:pt idx="8">
                  <c:v>145</c:v>
                </c:pt>
                <c:pt idx="9">
                  <c:v>415</c:v>
                </c:pt>
                <c:pt idx="10">
                  <c:v>77</c:v>
                </c:pt>
                <c:pt idx="11">
                  <c:v>0</c:v>
                </c:pt>
              </c:numCache>
            </c:numRef>
          </c:val>
        </c:ser>
        <c:ser>
          <c:idx val="1"/>
          <c:order val="1"/>
          <c:tx>
            <c:strRef>
              <c:f>GRAFICAS!$B$94</c:f>
              <c:strCache>
                <c:ptCount val="1"/>
                <c:pt idx="0">
                  <c:v>2016</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GRAFICAS!$C$94:$N$94</c:f>
              <c:numCache>
                <c:formatCode>General</c:formatCode>
                <c:ptCount val="12"/>
                <c:pt idx="0">
                  <c:v>327</c:v>
                </c:pt>
                <c:pt idx="1">
                  <c:v>763</c:v>
                </c:pt>
                <c:pt idx="2">
                  <c:v>584</c:v>
                </c:pt>
                <c:pt idx="3">
                  <c:v>424</c:v>
                </c:pt>
                <c:pt idx="4">
                  <c:v>428</c:v>
                </c:pt>
                <c:pt idx="5">
                  <c:v>495</c:v>
                </c:pt>
                <c:pt idx="6">
                  <c:v>876</c:v>
                </c:pt>
                <c:pt idx="7">
                  <c:v>996</c:v>
                </c:pt>
                <c:pt idx="8">
                  <c:v>1035</c:v>
                </c:pt>
                <c:pt idx="9">
                  <c:v>584</c:v>
                </c:pt>
                <c:pt idx="10">
                  <c:v>561</c:v>
                </c:pt>
                <c:pt idx="11">
                  <c:v>411</c:v>
                </c:pt>
              </c:numCache>
            </c:numRef>
          </c:val>
        </c:ser>
        <c:ser>
          <c:idx val="2"/>
          <c:order val="2"/>
          <c:tx>
            <c:strRef>
              <c:f>GRAFICAS!$B$95</c:f>
              <c:strCache>
                <c:ptCount val="1"/>
                <c:pt idx="0">
                  <c:v>2017</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GRAFICAS!$C$95:$N$95</c:f>
              <c:numCache>
                <c:formatCode>General</c:formatCode>
                <c:ptCount val="12"/>
                <c:pt idx="0">
                  <c:v>528</c:v>
                </c:pt>
                <c:pt idx="1">
                  <c:v>465</c:v>
                </c:pt>
                <c:pt idx="2">
                  <c:v>667</c:v>
                </c:pt>
                <c:pt idx="3">
                  <c:v>700</c:v>
                </c:pt>
                <c:pt idx="4">
                  <c:v>481</c:v>
                </c:pt>
                <c:pt idx="5">
                  <c:v>485</c:v>
                </c:pt>
                <c:pt idx="6">
                  <c:v>608</c:v>
                </c:pt>
                <c:pt idx="7">
                  <c:v>642</c:v>
                </c:pt>
                <c:pt idx="8">
                  <c:v>784</c:v>
                </c:pt>
                <c:pt idx="9">
                  <c:v>784</c:v>
                </c:pt>
                <c:pt idx="10">
                  <c:v>798</c:v>
                </c:pt>
                <c:pt idx="11">
                  <c:v>652</c:v>
                </c:pt>
              </c:numCache>
            </c:numRef>
          </c:val>
        </c:ser>
        <c:ser>
          <c:idx val="3"/>
          <c:order val="3"/>
          <c:tx>
            <c:strRef>
              <c:f>GRAFICAS!$B$96</c:f>
              <c:strCache>
                <c:ptCount val="1"/>
                <c:pt idx="0">
                  <c:v>2018</c:v>
                </c:pt>
              </c:strCache>
            </c:strRef>
          </c:tx>
          <c:cat>
            <c:strRef>
              <c:f>GRAFICAS!$C$92:$N$92</c:f>
              <c:strCache>
                <c:ptCount val="12"/>
                <c:pt idx="0">
                  <c:v>ENERO</c:v>
                </c:pt>
                <c:pt idx="1">
                  <c:v>FEBRERO</c:v>
                </c:pt>
                <c:pt idx="2">
                  <c:v>MARZO</c:v>
                </c:pt>
                <c:pt idx="3">
                  <c:v>ABRIL</c:v>
                </c:pt>
                <c:pt idx="4">
                  <c:v>MAYO</c:v>
                </c:pt>
                <c:pt idx="5">
                  <c:v>JUNIO</c:v>
                </c:pt>
                <c:pt idx="6">
                  <c:v>JULIO</c:v>
                </c:pt>
                <c:pt idx="7">
                  <c:v>AGOSTO</c:v>
                </c:pt>
                <c:pt idx="8">
                  <c:v>SEPT.</c:v>
                </c:pt>
                <c:pt idx="9">
                  <c:v>OCT.</c:v>
                </c:pt>
                <c:pt idx="10">
                  <c:v>NOV</c:v>
                </c:pt>
                <c:pt idx="11">
                  <c:v>DIC</c:v>
                </c:pt>
              </c:strCache>
            </c:strRef>
          </c:cat>
          <c:val>
            <c:numRef>
              <c:f>GRAFICAS!$C$96:$N$96</c:f>
              <c:numCache>
                <c:formatCode>General</c:formatCode>
                <c:ptCount val="12"/>
                <c:pt idx="0">
                  <c:v>701</c:v>
                </c:pt>
                <c:pt idx="1">
                  <c:v>570</c:v>
                </c:pt>
                <c:pt idx="2">
                  <c:v>635</c:v>
                </c:pt>
                <c:pt idx="3">
                  <c:v>434</c:v>
                </c:pt>
                <c:pt idx="4">
                  <c:v>461</c:v>
                </c:pt>
                <c:pt idx="5">
                  <c:v>451</c:v>
                </c:pt>
                <c:pt idx="6">
                  <c:v>429</c:v>
                </c:pt>
                <c:pt idx="7">
                  <c:v>463</c:v>
                </c:pt>
                <c:pt idx="8">
                  <c:v>631</c:v>
                </c:pt>
              </c:numCache>
            </c:numRef>
          </c:val>
        </c:ser>
        <c:dLbls/>
        <c:axId val="126607744"/>
        <c:axId val="127759104"/>
      </c:barChart>
      <c:catAx>
        <c:axId val="126607744"/>
        <c:scaling>
          <c:orientation val="minMax"/>
        </c:scaling>
        <c:axPos val="b"/>
        <c:majorTickMark val="none"/>
        <c:tickLblPos val="nextTo"/>
        <c:crossAx val="127759104"/>
        <c:crosses val="autoZero"/>
        <c:auto val="1"/>
        <c:lblAlgn val="ctr"/>
        <c:lblOffset val="100"/>
      </c:catAx>
      <c:valAx>
        <c:axId val="127759104"/>
        <c:scaling>
          <c:orientation val="minMax"/>
        </c:scaling>
        <c:axPos val="l"/>
        <c:majorGridlines/>
        <c:numFmt formatCode="General" sourceLinked="1"/>
        <c:majorTickMark val="none"/>
        <c:tickLblPos val="nextTo"/>
        <c:crossAx val="126607744"/>
        <c:crosses val="autoZero"/>
        <c:crossBetween val="between"/>
      </c:valAx>
      <c:dTable>
        <c:showHorzBorder val="1"/>
        <c:showVertBorder val="1"/>
        <c:showOutline val="1"/>
        <c:showKeys val="1"/>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a:t>REPORTES</a:t>
            </a:r>
            <a:r>
              <a:rPr lang="es-MX" baseline="0" dirty="0"/>
              <a:t> ATENDIDOS       </a:t>
            </a:r>
            <a:endParaRPr lang="es-MX" baseline="0" dirty="0" smtClean="0"/>
          </a:p>
          <a:p>
            <a:pPr>
              <a:defRPr/>
            </a:pPr>
            <a:r>
              <a:rPr lang="es-MX" baseline="0" dirty="0" smtClean="0"/>
              <a:t> </a:t>
            </a:r>
            <a:r>
              <a:rPr lang="es-MX" baseline="0" dirty="0"/>
              <a:t>TRIMESTRAL </a:t>
            </a:r>
            <a:endParaRPr lang="es-MX" dirty="0"/>
          </a:p>
        </c:rich>
      </c:tx>
      <c:layout/>
    </c:title>
    <c:plotArea>
      <c:layout/>
      <c:barChart>
        <c:barDir val="col"/>
        <c:grouping val="clustered"/>
        <c:ser>
          <c:idx val="0"/>
          <c:order val="0"/>
          <c:tx>
            <c:strRef>
              <c:f>'REPORTES ANTENDIDOS'!$C$34</c:f>
              <c:strCache>
                <c:ptCount val="1"/>
                <c:pt idx="0">
                  <c:v>2015</c:v>
                </c:pt>
              </c:strCache>
            </c:strRef>
          </c:tx>
          <c:cat>
            <c:strRef>
              <c:f>'REPORTES ANTENDIDOS'!$D$33:$F$33</c:f>
              <c:strCache>
                <c:ptCount val="3"/>
                <c:pt idx="0">
                  <c:v>JUL</c:v>
                </c:pt>
                <c:pt idx="1">
                  <c:v>AGO</c:v>
                </c:pt>
                <c:pt idx="2">
                  <c:v>SEP</c:v>
                </c:pt>
              </c:strCache>
            </c:strRef>
          </c:cat>
          <c:val>
            <c:numRef>
              <c:f>'REPORTES ANTENDIDOS'!$D$34:$F$34</c:f>
              <c:numCache>
                <c:formatCode>#,##0</c:formatCode>
                <c:ptCount val="3"/>
              </c:numCache>
            </c:numRef>
          </c:val>
        </c:ser>
        <c:ser>
          <c:idx val="1"/>
          <c:order val="1"/>
          <c:tx>
            <c:strRef>
              <c:f>'REPORTES ANTENDIDOS'!$C$35</c:f>
              <c:strCache>
                <c:ptCount val="1"/>
                <c:pt idx="0">
                  <c:v>2016</c:v>
                </c:pt>
              </c:strCache>
            </c:strRef>
          </c:tx>
          <c:cat>
            <c:strRef>
              <c:f>'REPORTES ANTENDIDOS'!$D$33:$F$33</c:f>
              <c:strCache>
                <c:ptCount val="3"/>
                <c:pt idx="0">
                  <c:v>JUL</c:v>
                </c:pt>
                <c:pt idx="1">
                  <c:v>AGO</c:v>
                </c:pt>
                <c:pt idx="2">
                  <c:v>SEP</c:v>
                </c:pt>
              </c:strCache>
            </c:strRef>
          </c:cat>
          <c:val>
            <c:numRef>
              <c:f>'REPORTES ANTENDIDOS'!$D$35:$F$35</c:f>
              <c:numCache>
                <c:formatCode>General</c:formatCode>
                <c:ptCount val="3"/>
                <c:pt idx="0" formatCode="#,##0">
                  <c:v>7490</c:v>
                </c:pt>
                <c:pt idx="1">
                  <c:v>6792</c:v>
                </c:pt>
                <c:pt idx="2" formatCode="#,##0">
                  <c:v>6859</c:v>
                </c:pt>
              </c:numCache>
            </c:numRef>
          </c:val>
        </c:ser>
        <c:ser>
          <c:idx val="2"/>
          <c:order val="2"/>
          <c:tx>
            <c:strRef>
              <c:f>'REPORTES ANTENDIDOS'!$C$36</c:f>
              <c:strCache>
                <c:ptCount val="1"/>
                <c:pt idx="0">
                  <c:v>2017</c:v>
                </c:pt>
              </c:strCache>
            </c:strRef>
          </c:tx>
          <c:cat>
            <c:strRef>
              <c:f>'REPORTES ANTENDIDOS'!$D$33:$F$33</c:f>
              <c:strCache>
                <c:ptCount val="3"/>
                <c:pt idx="0">
                  <c:v>JUL</c:v>
                </c:pt>
                <c:pt idx="1">
                  <c:v>AGO</c:v>
                </c:pt>
                <c:pt idx="2">
                  <c:v>SEP</c:v>
                </c:pt>
              </c:strCache>
            </c:strRef>
          </c:cat>
          <c:val>
            <c:numRef>
              <c:f>'REPORTES ANTENDIDOS'!$D$36:$F$36</c:f>
              <c:numCache>
                <c:formatCode>General</c:formatCode>
                <c:ptCount val="3"/>
                <c:pt idx="0" formatCode="#,##0">
                  <c:v>8308</c:v>
                </c:pt>
                <c:pt idx="1">
                  <c:v>7655</c:v>
                </c:pt>
                <c:pt idx="2" formatCode="#,##0">
                  <c:v>6852</c:v>
                </c:pt>
              </c:numCache>
            </c:numRef>
          </c:val>
        </c:ser>
        <c:ser>
          <c:idx val="3"/>
          <c:order val="3"/>
          <c:tx>
            <c:strRef>
              <c:f>'REPORTES ANTENDIDOS'!$C$37</c:f>
              <c:strCache>
                <c:ptCount val="1"/>
                <c:pt idx="0">
                  <c:v>2018</c:v>
                </c:pt>
              </c:strCache>
            </c:strRef>
          </c:tx>
          <c:cat>
            <c:strRef>
              <c:f>'REPORTES ANTENDIDOS'!$D$33:$F$33</c:f>
              <c:strCache>
                <c:ptCount val="3"/>
                <c:pt idx="0">
                  <c:v>JUL</c:v>
                </c:pt>
                <c:pt idx="1">
                  <c:v>AGO</c:v>
                </c:pt>
                <c:pt idx="2">
                  <c:v>SEP</c:v>
                </c:pt>
              </c:strCache>
            </c:strRef>
          </c:cat>
          <c:val>
            <c:numRef>
              <c:f>'REPORTES ANTENDIDOS'!$D$37:$F$37</c:f>
              <c:numCache>
                <c:formatCode>General</c:formatCode>
                <c:ptCount val="3"/>
                <c:pt idx="0" formatCode="#,##0">
                  <c:v>8499</c:v>
                </c:pt>
                <c:pt idx="1">
                  <c:v>9022</c:v>
                </c:pt>
                <c:pt idx="2" formatCode="#,##0">
                  <c:v>8966</c:v>
                </c:pt>
              </c:numCache>
            </c:numRef>
          </c:val>
        </c:ser>
        <c:dLbls>
          <c:showVal val="1"/>
        </c:dLbls>
        <c:overlap val="-25"/>
        <c:axId val="115557504"/>
        <c:axId val="115805184"/>
      </c:barChart>
      <c:catAx>
        <c:axId val="115557504"/>
        <c:scaling>
          <c:orientation val="minMax"/>
        </c:scaling>
        <c:axPos val="b"/>
        <c:numFmt formatCode="General" sourceLinked="1"/>
        <c:majorTickMark val="none"/>
        <c:tickLblPos val="nextTo"/>
        <c:crossAx val="115805184"/>
        <c:crosses val="autoZero"/>
        <c:auto val="1"/>
        <c:lblAlgn val="ctr"/>
        <c:lblOffset val="100"/>
      </c:catAx>
      <c:valAx>
        <c:axId val="115805184"/>
        <c:scaling>
          <c:orientation val="minMax"/>
        </c:scaling>
        <c:delete val="1"/>
        <c:axPos val="l"/>
        <c:numFmt formatCode="#,##0" sourceLinked="1"/>
        <c:majorTickMark val="none"/>
        <c:tickLblPos val="none"/>
        <c:crossAx val="115557504"/>
        <c:crosses val="autoZero"/>
        <c:crossBetween val="between"/>
      </c:valAx>
    </c:plotArea>
    <c:legend>
      <c:legendPos val="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dirty="0" smtClean="0"/>
              <a:t>REPORTES</a:t>
            </a:r>
            <a:r>
              <a:rPr lang="es-MX" baseline="0" dirty="0" smtClean="0"/>
              <a:t> ATENDIDOS</a:t>
            </a:r>
          </a:p>
          <a:p>
            <a:pPr>
              <a:defRPr/>
            </a:pPr>
            <a:r>
              <a:rPr lang="es-MX" baseline="0" dirty="0" smtClean="0"/>
              <a:t>TRIMESTRAL </a:t>
            </a:r>
            <a:endParaRPr lang="es-MX" dirty="0"/>
          </a:p>
        </c:rich>
      </c:tx>
      <c:layout/>
    </c:title>
    <c:plotArea>
      <c:layout/>
      <c:barChart>
        <c:barDir val="col"/>
        <c:grouping val="clustered"/>
        <c:ser>
          <c:idx val="0"/>
          <c:order val="0"/>
          <c:tx>
            <c:strRef>
              <c:f>GRAFICAS!$G$4</c:f>
              <c:strCache>
                <c:ptCount val="1"/>
                <c:pt idx="0">
                  <c:v>2015</c:v>
                </c:pt>
              </c:strCache>
            </c:strRef>
          </c:tx>
          <c:cat>
            <c:strRef>
              <c:f>GRAFICAS!$H$3:$J$3</c:f>
              <c:strCache>
                <c:ptCount val="3"/>
                <c:pt idx="0">
                  <c:v>OCT</c:v>
                </c:pt>
                <c:pt idx="1">
                  <c:v>NOV</c:v>
                </c:pt>
                <c:pt idx="2">
                  <c:v>DIC</c:v>
                </c:pt>
              </c:strCache>
            </c:strRef>
          </c:cat>
          <c:val>
            <c:numRef>
              <c:f>GRAFICAS!$H$4:$J$4</c:f>
              <c:numCache>
                <c:formatCode>#,##0</c:formatCode>
                <c:ptCount val="3"/>
                <c:pt idx="0" formatCode="General">
                  <c:v>6231</c:v>
                </c:pt>
                <c:pt idx="1">
                  <c:v>5616</c:v>
                </c:pt>
                <c:pt idx="2">
                  <c:v>6275</c:v>
                </c:pt>
              </c:numCache>
            </c:numRef>
          </c:val>
        </c:ser>
        <c:ser>
          <c:idx val="1"/>
          <c:order val="1"/>
          <c:tx>
            <c:strRef>
              <c:f>GRAFICAS!$G$5</c:f>
              <c:strCache>
                <c:ptCount val="1"/>
                <c:pt idx="0">
                  <c:v>2016</c:v>
                </c:pt>
              </c:strCache>
            </c:strRef>
          </c:tx>
          <c:cat>
            <c:strRef>
              <c:f>GRAFICAS!$H$3:$J$3</c:f>
              <c:strCache>
                <c:ptCount val="3"/>
                <c:pt idx="0">
                  <c:v>OCT</c:v>
                </c:pt>
                <c:pt idx="1">
                  <c:v>NOV</c:v>
                </c:pt>
                <c:pt idx="2">
                  <c:v>DIC</c:v>
                </c:pt>
              </c:strCache>
            </c:strRef>
          </c:cat>
          <c:val>
            <c:numRef>
              <c:f>GRAFICAS!$H$5:$J$5</c:f>
              <c:numCache>
                <c:formatCode>#,##0</c:formatCode>
                <c:ptCount val="3"/>
                <c:pt idx="0" formatCode="General">
                  <c:v>7570</c:v>
                </c:pt>
                <c:pt idx="1">
                  <c:v>7212</c:v>
                </c:pt>
                <c:pt idx="2">
                  <c:v>7054</c:v>
                </c:pt>
              </c:numCache>
            </c:numRef>
          </c:val>
        </c:ser>
        <c:ser>
          <c:idx val="2"/>
          <c:order val="2"/>
          <c:tx>
            <c:strRef>
              <c:f>GRAFICAS!$G$6</c:f>
              <c:strCache>
                <c:ptCount val="1"/>
                <c:pt idx="0">
                  <c:v>2017</c:v>
                </c:pt>
              </c:strCache>
            </c:strRef>
          </c:tx>
          <c:cat>
            <c:strRef>
              <c:f>GRAFICAS!$H$3:$J$3</c:f>
              <c:strCache>
                <c:ptCount val="3"/>
                <c:pt idx="0">
                  <c:v>OCT</c:v>
                </c:pt>
                <c:pt idx="1">
                  <c:v>NOV</c:v>
                </c:pt>
                <c:pt idx="2">
                  <c:v>DIC</c:v>
                </c:pt>
              </c:strCache>
            </c:strRef>
          </c:cat>
          <c:val>
            <c:numRef>
              <c:f>GRAFICAS!$H$6:$J$6</c:f>
              <c:numCache>
                <c:formatCode>#,##0</c:formatCode>
                <c:ptCount val="3"/>
                <c:pt idx="0" formatCode="General">
                  <c:v>6563</c:v>
                </c:pt>
                <c:pt idx="1">
                  <c:v>6740</c:v>
                </c:pt>
                <c:pt idx="2">
                  <c:v>5991</c:v>
                </c:pt>
              </c:numCache>
            </c:numRef>
          </c:val>
        </c:ser>
        <c:ser>
          <c:idx val="3"/>
          <c:order val="3"/>
          <c:tx>
            <c:strRef>
              <c:f>GRAFICAS!$G$7</c:f>
              <c:strCache>
                <c:ptCount val="1"/>
                <c:pt idx="0">
                  <c:v>2018</c:v>
                </c:pt>
              </c:strCache>
            </c:strRef>
          </c:tx>
          <c:cat>
            <c:strRef>
              <c:f>GRAFICAS!$H$3:$J$3</c:f>
              <c:strCache>
                <c:ptCount val="3"/>
                <c:pt idx="0">
                  <c:v>OCT</c:v>
                </c:pt>
                <c:pt idx="1">
                  <c:v>NOV</c:v>
                </c:pt>
                <c:pt idx="2">
                  <c:v>DIC</c:v>
                </c:pt>
              </c:strCache>
            </c:strRef>
          </c:cat>
          <c:val>
            <c:numRef>
              <c:f>GRAFICAS!$H$7:$J$7</c:f>
              <c:numCache>
                <c:formatCode>General</c:formatCode>
                <c:ptCount val="3"/>
              </c:numCache>
            </c:numRef>
          </c:val>
        </c:ser>
        <c:dLbls>
          <c:showVal val="1"/>
        </c:dLbls>
        <c:overlap val="-25"/>
        <c:axId val="136799744"/>
        <c:axId val="136801280"/>
      </c:barChart>
      <c:catAx>
        <c:axId val="136799744"/>
        <c:scaling>
          <c:orientation val="minMax"/>
        </c:scaling>
        <c:axPos val="b"/>
        <c:numFmt formatCode="General" sourceLinked="1"/>
        <c:majorTickMark val="none"/>
        <c:tickLblPos val="nextTo"/>
        <c:crossAx val="136801280"/>
        <c:crosses val="autoZero"/>
        <c:auto val="1"/>
        <c:lblAlgn val="ctr"/>
        <c:lblOffset val="100"/>
      </c:catAx>
      <c:valAx>
        <c:axId val="136801280"/>
        <c:scaling>
          <c:orientation val="minMax"/>
        </c:scaling>
        <c:delete val="1"/>
        <c:axPos val="l"/>
        <c:numFmt formatCode="General" sourceLinked="1"/>
        <c:tickLblPos val="none"/>
        <c:crossAx val="136799744"/>
        <c:crosses val="autoZero"/>
        <c:crossBetween val="between"/>
      </c:valAx>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PERSONAS</a:t>
            </a:r>
            <a:endParaRPr lang="es-MX" dirty="0" smtClean="0"/>
          </a:p>
          <a:p>
            <a:pPr>
              <a:defRPr/>
            </a:pPr>
            <a:r>
              <a:rPr lang="es-MX" sz="1800" b="1" i="0" baseline="0" dirty="0" smtClean="0"/>
              <a:t>ANUAL</a:t>
            </a:r>
            <a:endParaRPr lang="es-MX" sz="1800" b="1" i="0" baseline="0" dirty="0"/>
          </a:p>
        </c:rich>
      </c:tx>
      <c:layout/>
    </c:title>
    <c:plotArea>
      <c:layout/>
      <c:barChart>
        <c:barDir val="col"/>
        <c:grouping val="clustered"/>
        <c:ser>
          <c:idx val="0"/>
          <c:order val="0"/>
          <c:tx>
            <c:strRef>
              <c:f>GRAFICAS!$B$28</c:f>
              <c:strCache>
                <c:ptCount val="1"/>
                <c:pt idx="0">
                  <c:v>2015</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GRAFICAS!$C$28:$N$28</c:f>
              <c:numCache>
                <c:formatCode>General</c:formatCode>
                <c:ptCount val="12"/>
                <c:pt idx="9">
                  <c:v>962</c:v>
                </c:pt>
                <c:pt idx="10">
                  <c:v>784</c:v>
                </c:pt>
                <c:pt idx="11">
                  <c:v>725</c:v>
                </c:pt>
              </c:numCache>
            </c:numRef>
          </c:val>
        </c:ser>
        <c:ser>
          <c:idx val="1"/>
          <c:order val="1"/>
          <c:tx>
            <c:strRef>
              <c:f>GRAFICAS!$B$29</c:f>
              <c:strCache>
                <c:ptCount val="1"/>
                <c:pt idx="0">
                  <c:v>2016</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GRAFICAS!$C$29:$N$29</c:f>
              <c:numCache>
                <c:formatCode>General</c:formatCode>
                <c:ptCount val="12"/>
                <c:pt idx="0">
                  <c:v>927</c:v>
                </c:pt>
                <c:pt idx="1">
                  <c:v>631</c:v>
                </c:pt>
                <c:pt idx="2">
                  <c:v>290</c:v>
                </c:pt>
                <c:pt idx="3">
                  <c:v>162</c:v>
                </c:pt>
                <c:pt idx="4">
                  <c:v>405</c:v>
                </c:pt>
                <c:pt idx="5">
                  <c:v>224</c:v>
                </c:pt>
                <c:pt idx="6">
                  <c:v>468</c:v>
                </c:pt>
                <c:pt idx="7">
                  <c:v>349</c:v>
                </c:pt>
                <c:pt idx="8">
                  <c:v>327</c:v>
                </c:pt>
                <c:pt idx="9">
                  <c:v>1345</c:v>
                </c:pt>
                <c:pt idx="10">
                  <c:v>691</c:v>
                </c:pt>
                <c:pt idx="11">
                  <c:v>949</c:v>
                </c:pt>
              </c:numCache>
            </c:numRef>
          </c:val>
        </c:ser>
        <c:ser>
          <c:idx val="2"/>
          <c:order val="2"/>
          <c:tx>
            <c:strRef>
              <c:f>GRAFICAS!$B$30</c:f>
              <c:strCache>
                <c:ptCount val="1"/>
                <c:pt idx="0">
                  <c:v>2017</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GRAFICAS!$C$30:$N$30</c:f>
              <c:numCache>
                <c:formatCode>General</c:formatCode>
                <c:ptCount val="12"/>
                <c:pt idx="0">
                  <c:v>1325</c:v>
                </c:pt>
                <c:pt idx="1">
                  <c:v>816</c:v>
                </c:pt>
                <c:pt idx="2">
                  <c:v>597</c:v>
                </c:pt>
                <c:pt idx="3">
                  <c:v>927</c:v>
                </c:pt>
                <c:pt idx="4">
                  <c:v>790</c:v>
                </c:pt>
                <c:pt idx="5">
                  <c:v>524</c:v>
                </c:pt>
                <c:pt idx="6">
                  <c:v>440</c:v>
                </c:pt>
                <c:pt idx="7">
                  <c:v>465</c:v>
                </c:pt>
                <c:pt idx="8">
                  <c:v>261</c:v>
                </c:pt>
                <c:pt idx="9">
                  <c:v>310</c:v>
                </c:pt>
                <c:pt idx="10">
                  <c:v>287</c:v>
                </c:pt>
                <c:pt idx="11">
                  <c:v>324</c:v>
                </c:pt>
              </c:numCache>
            </c:numRef>
          </c:val>
        </c:ser>
        <c:ser>
          <c:idx val="3"/>
          <c:order val="3"/>
          <c:tx>
            <c:strRef>
              <c:f>GRAFICAS!$B$31</c:f>
              <c:strCache>
                <c:ptCount val="1"/>
                <c:pt idx="0">
                  <c:v>2018</c:v>
                </c:pt>
              </c:strCache>
            </c:strRef>
          </c:tx>
          <c:cat>
            <c:strRef>
              <c:f>GRAFICAS!$C$27:$N$27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GRAFICAS!$C$31:$N$31</c:f>
              <c:numCache>
                <c:formatCode>General</c:formatCode>
                <c:ptCount val="12"/>
                <c:pt idx="0">
                  <c:v>693</c:v>
                </c:pt>
                <c:pt idx="1">
                  <c:v>376</c:v>
                </c:pt>
                <c:pt idx="2">
                  <c:v>320</c:v>
                </c:pt>
                <c:pt idx="3">
                  <c:v>1387</c:v>
                </c:pt>
                <c:pt idx="4">
                  <c:v>999</c:v>
                </c:pt>
                <c:pt idx="5">
                  <c:v>474</c:v>
                </c:pt>
                <c:pt idx="6">
                  <c:v>301</c:v>
                </c:pt>
                <c:pt idx="7">
                  <c:v>373</c:v>
                </c:pt>
                <c:pt idx="8">
                  <c:v>581</c:v>
                </c:pt>
              </c:numCache>
            </c:numRef>
          </c:val>
        </c:ser>
        <c:dLbls/>
        <c:axId val="123410304"/>
        <c:axId val="123418112"/>
      </c:barChart>
      <c:catAx>
        <c:axId val="123410304"/>
        <c:scaling>
          <c:orientation val="minMax"/>
        </c:scaling>
        <c:axPos val="b"/>
        <c:majorTickMark val="none"/>
        <c:tickLblPos val="nextTo"/>
        <c:crossAx val="123418112"/>
        <c:crosses val="autoZero"/>
        <c:auto val="1"/>
        <c:lblAlgn val="ctr"/>
        <c:lblOffset val="100"/>
      </c:catAx>
      <c:valAx>
        <c:axId val="123418112"/>
        <c:scaling>
          <c:orientation val="minMax"/>
        </c:scaling>
        <c:axPos val="l"/>
        <c:majorGridlines/>
        <c:numFmt formatCode="General" sourceLinked="1"/>
        <c:majorTickMark val="none"/>
        <c:tickLblPos val="nextTo"/>
        <c:crossAx val="123410304"/>
        <c:crosses val="autoZero"/>
        <c:crossBetween val="between"/>
      </c:valAx>
      <c:dTable>
        <c:showHorzBorder val="1"/>
        <c:showVertBorder val="1"/>
        <c:showOutline val="1"/>
        <c:showKeys val="1"/>
      </c:dTable>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dirty="0" smtClean="0"/>
              <a:t>REVISIÓN</a:t>
            </a:r>
            <a:r>
              <a:rPr lang="es-MX" baseline="0" dirty="0" smtClean="0"/>
              <a:t> DE PERSONAS</a:t>
            </a:r>
          </a:p>
          <a:p>
            <a:pPr>
              <a:defRPr/>
            </a:pPr>
            <a:r>
              <a:rPr lang="es-MX" baseline="0" dirty="0" smtClean="0"/>
              <a:t>TRIMESTRAL</a:t>
            </a:r>
            <a:endParaRPr lang="es-MX" dirty="0"/>
          </a:p>
        </c:rich>
      </c:tx>
      <c:layout/>
    </c:title>
    <c:plotArea>
      <c:layout/>
      <c:barChart>
        <c:barDir val="col"/>
        <c:grouping val="clustered"/>
        <c:ser>
          <c:idx val="0"/>
          <c:order val="0"/>
          <c:tx>
            <c:strRef>
              <c:f>Hoja1!$B$7</c:f>
              <c:strCache>
                <c:ptCount val="1"/>
                <c:pt idx="0">
                  <c:v>2015</c:v>
                </c:pt>
              </c:strCache>
            </c:strRef>
          </c:tx>
          <c:cat>
            <c:strRef>
              <c:f>Hoja1!$C$6:$E$6</c:f>
              <c:strCache>
                <c:ptCount val="3"/>
                <c:pt idx="0">
                  <c:v>ENE</c:v>
                </c:pt>
                <c:pt idx="1">
                  <c:v>FEB</c:v>
                </c:pt>
                <c:pt idx="2">
                  <c:v>MAR</c:v>
                </c:pt>
              </c:strCache>
            </c:strRef>
          </c:cat>
          <c:val>
            <c:numRef>
              <c:f>Hoja1!$C$7:$E$7</c:f>
              <c:numCache>
                <c:formatCode>General</c:formatCode>
                <c:ptCount val="3"/>
              </c:numCache>
            </c:numRef>
          </c:val>
        </c:ser>
        <c:ser>
          <c:idx val="1"/>
          <c:order val="1"/>
          <c:tx>
            <c:strRef>
              <c:f>Hoja1!$B$8</c:f>
              <c:strCache>
                <c:ptCount val="1"/>
                <c:pt idx="0">
                  <c:v>2016</c:v>
                </c:pt>
              </c:strCache>
            </c:strRef>
          </c:tx>
          <c:cat>
            <c:strRef>
              <c:f>Hoja1!$C$6:$E$6</c:f>
              <c:strCache>
                <c:ptCount val="3"/>
                <c:pt idx="0">
                  <c:v>ENE</c:v>
                </c:pt>
                <c:pt idx="1">
                  <c:v>FEB</c:v>
                </c:pt>
                <c:pt idx="2">
                  <c:v>MAR</c:v>
                </c:pt>
              </c:strCache>
            </c:strRef>
          </c:cat>
          <c:val>
            <c:numRef>
              <c:f>Hoja1!$C$8:$E$8</c:f>
              <c:numCache>
                <c:formatCode>General</c:formatCode>
                <c:ptCount val="3"/>
                <c:pt idx="0">
                  <c:v>927</c:v>
                </c:pt>
                <c:pt idx="1">
                  <c:v>631</c:v>
                </c:pt>
                <c:pt idx="2">
                  <c:v>290</c:v>
                </c:pt>
              </c:numCache>
            </c:numRef>
          </c:val>
        </c:ser>
        <c:ser>
          <c:idx val="2"/>
          <c:order val="2"/>
          <c:tx>
            <c:strRef>
              <c:f>Hoja1!$B$9</c:f>
              <c:strCache>
                <c:ptCount val="1"/>
                <c:pt idx="0">
                  <c:v>2017</c:v>
                </c:pt>
              </c:strCache>
            </c:strRef>
          </c:tx>
          <c:cat>
            <c:strRef>
              <c:f>Hoja1!$C$6:$E$6</c:f>
              <c:strCache>
                <c:ptCount val="3"/>
                <c:pt idx="0">
                  <c:v>ENE</c:v>
                </c:pt>
                <c:pt idx="1">
                  <c:v>FEB</c:v>
                </c:pt>
                <c:pt idx="2">
                  <c:v>MAR</c:v>
                </c:pt>
              </c:strCache>
            </c:strRef>
          </c:cat>
          <c:val>
            <c:numRef>
              <c:f>Hoja1!$C$9:$E$9</c:f>
              <c:numCache>
                <c:formatCode>General</c:formatCode>
                <c:ptCount val="3"/>
                <c:pt idx="0">
                  <c:v>1325</c:v>
                </c:pt>
                <c:pt idx="1">
                  <c:v>816</c:v>
                </c:pt>
                <c:pt idx="2">
                  <c:v>597</c:v>
                </c:pt>
              </c:numCache>
            </c:numRef>
          </c:val>
        </c:ser>
        <c:ser>
          <c:idx val="3"/>
          <c:order val="3"/>
          <c:tx>
            <c:strRef>
              <c:f>Hoja1!$B$10</c:f>
              <c:strCache>
                <c:ptCount val="1"/>
                <c:pt idx="0">
                  <c:v>2018</c:v>
                </c:pt>
              </c:strCache>
            </c:strRef>
          </c:tx>
          <c:cat>
            <c:strRef>
              <c:f>Hoja1!$C$6:$E$6</c:f>
              <c:strCache>
                <c:ptCount val="3"/>
                <c:pt idx="0">
                  <c:v>ENE</c:v>
                </c:pt>
                <c:pt idx="1">
                  <c:v>FEB</c:v>
                </c:pt>
                <c:pt idx="2">
                  <c:v>MAR</c:v>
                </c:pt>
              </c:strCache>
            </c:strRef>
          </c:cat>
          <c:val>
            <c:numRef>
              <c:f>Hoja1!$C$10:$E$10</c:f>
              <c:numCache>
                <c:formatCode>General</c:formatCode>
                <c:ptCount val="3"/>
                <c:pt idx="0">
                  <c:v>693</c:v>
                </c:pt>
                <c:pt idx="1">
                  <c:v>376</c:v>
                </c:pt>
                <c:pt idx="2">
                  <c:v>320</c:v>
                </c:pt>
              </c:numCache>
            </c:numRef>
          </c:val>
        </c:ser>
        <c:dLbls>
          <c:showVal val="1"/>
        </c:dLbls>
        <c:overlap val="-25"/>
        <c:axId val="138170752"/>
        <c:axId val="138172288"/>
      </c:barChart>
      <c:catAx>
        <c:axId val="138170752"/>
        <c:scaling>
          <c:orientation val="minMax"/>
        </c:scaling>
        <c:axPos val="b"/>
        <c:numFmt formatCode="General" sourceLinked="1"/>
        <c:majorTickMark val="none"/>
        <c:tickLblPos val="nextTo"/>
        <c:crossAx val="138172288"/>
        <c:crosses val="autoZero"/>
        <c:auto val="1"/>
        <c:lblAlgn val="ctr"/>
        <c:lblOffset val="100"/>
      </c:catAx>
      <c:valAx>
        <c:axId val="138172288"/>
        <c:scaling>
          <c:orientation val="minMax"/>
        </c:scaling>
        <c:delete val="1"/>
        <c:axPos val="l"/>
        <c:numFmt formatCode="General" sourceLinked="1"/>
        <c:tickLblPos val="none"/>
        <c:crossAx val="138170752"/>
        <c:crosses val="autoZero"/>
        <c:crossBetween val="between"/>
      </c:valAx>
    </c:plotArea>
    <c:legend>
      <c:legendPos val="t"/>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MX"/>
  <c:chart>
    <c:title>
      <c:tx>
        <c:rich>
          <a:bodyPr/>
          <a:lstStyle/>
          <a:p>
            <a:pPr algn="ctr">
              <a:defRPr/>
            </a:pPr>
            <a:r>
              <a:rPr lang="es-MX" sz="1800" b="1" i="0" baseline="0" dirty="0" smtClean="0"/>
              <a:t>REVISIÓN DE PERSONAS </a:t>
            </a:r>
            <a:endParaRPr lang="es-MX" dirty="0" smtClean="0"/>
          </a:p>
          <a:p>
            <a:pPr algn="ctr">
              <a:defRPr/>
            </a:pPr>
            <a:r>
              <a:rPr lang="es-MX" sz="1800" b="1" i="0" baseline="0" dirty="0" smtClean="0"/>
              <a:t>TRIMESTRAL</a:t>
            </a:r>
            <a:endParaRPr lang="es-MX" sz="1800" b="1" i="0" baseline="0" dirty="0"/>
          </a:p>
        </c:rich>
      </c:tx>
      <c:layout/>
    </c:title>
    <c:plotArea>
      <c:layout/>
      <c:barChart>
        <c:barDir val="col"/>
        <c:grouping val="clustered"/>
        <c:ser>
          <c:idx val="0"/>
          <c:order val="0"/>
          <c:tx>
            <c:strRef>
              <c:f>'REVISIOND DE PERSONAS'!$A$5</c:f>
              <c:strCache>
                <c:ptCount val="1"/>
                <c:pt idx="0">
                  <c:v>2015</c:v>
                </c:pt>
              </c:strCache>
            </c:strRef>
          </c:tx>
          <c:cat>
            <c:strRef>
              <c:f>'REVISIOND DE PERSONAS'!$B$4:$D$4</c:f>
              <c:strCache>
                <c:ptCount val="3"/>
                <c:pt idx="0">
                  <c:v>ABR</c:v>
                </c:pt>
                <c:pt idx="1">
                  <c:v>MAY</c:v>
                </c:pt>
                <c:pt idx="2">
                  <c:v>JUN</c:v>
                </c:pt>
              </c:strCache>
            </c:strRef>
          </c:cat>
          <c:val>
            <c:numRef>
              <c:f>'REVISIOND DE PERSONAS'!$B$5:$D$5</c:f>
              <c:numCache>
                <c:formatCode>General</c:formatCode>
                <c:ptCount val="3"/>
              </c:numCache>
            </c:numRef>
          </c:val>
        </c:ser>
        <c:ser>
          <c:idx val="1"/>
          <c:order val="1"/>
          <c:tx>
            <c:strRef>
              <c:f>'REVISIOND DE PERSONAS'!$A$6</c:f>
              <c:strCache>
                <c:ptCount val="1"/>
                <c:pt idx="0">
                  <c:v>2016</c:v>
                </c:pt>
              </c:strCache>
            </c:strRef>
          </c:tx>
          <c:cat>
            <c:strRef>
              <c:f>'REVISIOND DE PERSONAS'!$B$4:$D$4</c:f>
              <c:strCache>
                <c:ptCount val="3"/>
                <c:pt idx="0">
                  <c:v>ABR</c:v>
                </c:pt>
                <c:pt idx="1">
                  <c:v>MAY</c:v>
                </c:pt>
                <c:pt idx="2">
                  <c:v>JUN</c:v>
                </c:pt>
              </c:strCache>
            </c:strRef>
          </c:cat>
          <c:val>
            <c:numRef>
              <c:f>'REVISIOND DE PERSONAS'!$B$6:$D$6</c:f>
              <c:numCache>
                <c:formatCode>General</c:formatCode>
                <c:ptCount val="3"/>
                <c:pt idx="0">
                  <c:v>162</c:v>
                </c:pt>
                <c:pt idx="1">
                  <c:v>405</c:v>
                </c:pt>
                <c:pt idx="2">
                  <c:v>224</c:v>
                </c:pt>
              </c:numCache>
            </c:numRef>
          </c:val>
        </c:ser>
        <c:ser>
          <c:idx val="2"/>
          <c:order val="2"/>
          <c:tx>
            <c:strRef>
              <c:f>'REVISIOND DE PERSONAS'!$A$7</c:f>
              <c:strCache>
                <c:ptCount val="1"/>
                <c:pt idx="0">
                  <c:v>2017</c:v>
                </c:pt>
              </c:strCache>
            </c:strRef>
          </c:tx>
          <c:cat>
            <c:strRef>
              <c:f>'REVISIOND DE PERSONAS'!$B$4:$D$4</c:f>
              <c:strCache>
                <c:ptCount val="3"/>
                <c:pt idx="0">
                  <c:v>ABR</c:v>
                </c:pt>
                <c:pt idx="1">
                  <c:v>MAY</c:v>
                </c:pt>
                <c:pt idx="2">
                  <c:v>JUN</c:v>
                </c:pt>
              </c:strCache>
            </c:strRef>
          </c:cat>
          <c:val>
            <c:numRef>
              <c:f>'REVISIOND DE PERSONAS'!$B$7:$D$7</c:f>
              <c:numCache>
                <c:formatCode>General</c:formatCode>
                <c:ptCount val="3"/>
                <c:pt idx="0">
                  <c:v>927</c:v>
                </c:pt>
                <c:pt idx="1">
                  <c:v>790</c:v>
                </c:pt>
                <c:pt idx="2">
                  <c:v>524</c:v>
                </c:pt>
              </c:numCache>
            </c:numRef>
          </c:val>
        </c:ser>
        <c:ser>
          <c:idx val="3"/>
          <c:order val="3"/>
          <c:tx>
            <c:strRef>
              <c:f>'REVISIOND DE PERSONAS'!$A$8</c:f>
              <c:strCache>
                <c:ptCount val="1"/>
                <c:pt idx="0">
                  <c:v>2018</c:v>
                </c:pt>
              </c:strCache>
            </c:strRef>
          </c:tx>
          <c:cat>
            <c:strRef>
              <c:f>'REVISIOND DE PERSONAS'!$B$4:$D$4</c:f>
              <c:strCache>
                <c:ptCount val="3"/>
                <c:pt idx="0">
                  <c:v>ABR</c:v>
                </c:pt>
                <c:pt idx="1">
                  <c:v>MAY</c:v>
                </c:pt>
                <c:pt idx="2">
                  <c:v>JUN</c:v>
                </c:pt>
              </c:strCache>
            </c:strRef>
          </c:cat>
          <c:val>
            <c:numRef>
              <c:f>'REVISIOND DE PERSONAS'!$B$8:$D$8</c:f>
              <c:numCache>
                <c:formatCode>General</c:formatCode>
                <c:ptCount val="3"/>
                <c:pt idx="0">
                  <c:v>1387</c:v>
                </c:pt>
                <c:pt idx="1">
                  <c:v>999</c:v>
                </c:pt>
                <c:pt idx="2">
                  <c:v>474</c:v>
                </c:pt>
              </c:numCache>
            </c:numRef>
          </c:val>
        </c:ser>
        <c:dLbls>
          <c:showVal val="1"/>
        </c:dLbls>
        <c:overlap val="-25"/>
        <c:axId val="79487744"/>
        <c:axId val="79489280"/>
      </c:barChart>
      <c:catAx>
        <c:axId val="79487744"/>
        <c:scaling>
          <c:orientation val="minMax"/>
        </c:scaling>
        <c:axPos val="b"/>
        <c:numFmt formatCode="General" sourceLinked="1"/>
        <c:majorTickMark val="none"/>
        <c:tickLblPos val="nextTo"/>
        <c:crossAx val="79489280"/>
        <c:crosses val="autoZero"/>
        <c:auto val="1"/>
        <c:lblAlgn val="ctr"/>
        <c:lblOffset val="100"/>
      </c:catAx>
      <c:valAx>
        <c:axId val="79489280"/>
        <c:scaling>
          <c:orientation val="minMax"/>
        </c:scaling>
        <c:delete val="1"/>
        <c:axPos val="l"/>
        <c:numFmt formatCode="General" sourceLinked="1"/>
        <c:tickLblPos val="none"/>
        <c:crossAx val="79487744"/>
        <c:crosses val="autoZero"/>
        <c:crossBetween val="between"/>
      </c:valAx>
    </c:plotArea>
    <c:legend>
      <c:legendPos val="t"/>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a:pPr>
            <a:r>
              <a:rPr lang="es-MX" sz="1800" b="1" i="0" baseline="0" dirty="0" smtClean="0"/>
              <a:t>REVISIÓN DE PERSONAS</a:t>
            </a:r>
            <a:endParaRPr lang="es-MX" dirty="0" smtClean="0"/>
          </a:p>
          <a:p>
            <a:pPr>
              <a:defRPr/>
            </a:pPr>
            <a:r>
              <a:rPr lang="es-MX" sz="1800" b="1" i="0" baseline="0" dirty="0" smtClean="0"/>
              <a:t>TRIMESTRAL</a:t>
            </a:r>
            <a:endParaRPr lang="es-MX" sz="1800" b="1" i="0" baseline="0" dirty="0"/>
          </a:p>
        </c:rich>
      </c:tx>
      <c:layout/>
    </c:title>
    <c:plotArea>
      <c:layout/>
      <c:barChart>
        <c:barDir val="col"/>
        <c:grouping val="clustered"/>
        <c:ser>
          <c:idx val="0"/>
          <c:order val="0"/>
          <c:tx>
            <c:strRef>
              <c:f>'REVISIOND DE PERSONAS'!$A$19</c:f>
              <c:strCache>
                <c:ptCount val="1"/>
                <c:pt idx="0">
                  <c:v>2015</c:v>
                </c:pt>
              </c:strCache>
            </c:strRef>
          </c:tx>
          <c:cat>
            <c:strRef>
              <c:f>'REVISIOND DE PERSONAS'!$B$18:$D$18</c:f>
              <c:strCache>
                <c:ptCount val="3"/>
                <c:pt idx="0">
                  <c:v>JUL</c:v>
                </c:pt>
                <c:pt idx="1">
                  <c:v>AGO</c:v>
                </c:pt>
                <c:pt idx="2">
                  <c:v>SEP</c:v>
                </c:pt>
              </c:strCache>
            </c:strRef>
          </c:cat>
          <c:val>
            <c:numRef>
              <c:f>'REVISIOND DE PERSONAS'!$B$19:$D$19</c:f>
              <c:numCache>
                <c:formatCode>General</c:formatCode>
                <c:ptCount val="3"/>
              </c:numCache>
            </c:numRef>
          </c:val>
        </c:ser>
        <c:ser>
          <c:idx val="1"/>
          <c:order val="1"/>
          <c:tx>
            <c:strRef>
              <c:f>'REVISIOND DE PERSONAS'!$A$20</c:f>
              <c:strCache>
                <c:ptCount val="1"/>
                <c:pt idx="0">
                  <c:v>2016</c:v>
                </c:pt>
              </c:strCache>
            </c:strRef>
          </c:tx>
          <c:cat>
            <c:strRef>
              <c:f>'REVISIOND DE PERSONAS'!$B$18:$D$18</c:f>
              <c:strCache>
                <c:ptCount val="3"/>
                <c:pt idx="0">
                  <c:v>JUL</c:v>
                </c:pt>
                <c:pt idx="1">
                  <c:v>AGO</c:v>
                </c:pt>
                <c:pt idx="2">
                  <c:v>SEP</c:v>
                </c:pt>
              </c:strCache>
            </c:strRef>
          </c:cat>
          <c:val>
            <c:numRef>
              <c:f>'REVISIOND DE PERSONAS'!$B$20:$D$20</c:f>
              <c:numCache>
                <c:formatCode>General</c:formatCode>
                <c:ptCount val="3"/>
                <c:pt idx="0">
                  <c:v>468</c:v>
                </c:pt>
                <c:pt idx="1">
                  <c:v>349</c:v>
                </c:pt>
                <c:pt idx="2">
                  <c:v>327</c:v>
                </c:pt>
              </c:numCache>
            </c:numRef>
          </c:val>
        </c:ser>
        <c:ser>
          <c:idx val="2"/>
          <c:order val="2"/>
          <c:tx>
            <c:strRef>
              <c:f>'REVISIOND DE PERSONAS'!$A$21</c:f>
              <c:strCache>
                <c:ptCount val="1"/>
                <c:pt idx="0">
                  <c:v>2017</c:v>
                </c:pt>
              </c:strCache>
            </c:strRef>
          </c:tx>
          <c:cat>
            <c:strRef>
              <c:f>'REVISIOND DE PERSONAS'!$B$18:$D$18</c:f>
              <c:strCache>
                <c:ptCount val="3"/>
                <c:pt idx="0">
                  <c:v>JUL</c:v>
                </c:pt>
                <c:pt idx="1">
                  <c:v>AGO</c:v>
                </c:pt>
                <c:pt idx="2">
                  <c:v>SEP</c:v>
                </c:pt>
              </c:strCache>
            </c:strRef>
          </c:cat>
          <c:val>
            <c:numRef>
              <c:f>'REVISIOND DE PERSONAS'!$B$21:$D$21</c:f>
              <c:numCache>
                <c:formatCode>General</c:formatCode>
                <c:ptCount val="3"/>
                <c:pt idx="0">
                  <c:v>440</c:v>
                </c:pt>
                <c:pt idx="1">
                  <c:v>465</c:v>
                </c:pt>
                <c:pt idx="2">
                  <c:v>261</c:v>
                </c:pt>
              </c:numCache>
            </c:numRef>
          </c:val>
        </c:ser>
        <c:ser>
          <c:idx val="3"/>
          <c:order val="3"/>
          <c:tx>
            <c:strRef>
              <c:f>'REVISIOND DE PERSONAS'!$A$22</c:f>
              <c:strCache>
                <c:ptCount val="1"/>
                <c:pt idx="0">
                  <c:v>2018</c:v>
                </c:pt>
              </c:strCache>
            </c:strRef>
          </c:tx>
          <c:cat>
            <c:strRef>
              <c:f>'REVISIOND DE PERSONAS'!$B$18:$D$18</c:f>
              <c:strCache>
                <c:ptCount val="3"/>
                <c:pt idx="0">
                  <c:v>JUL</c:v>
                </c:pt>
                <c:pt idx="1">
                  <c:v>AGO</c:v>
                </c:pt>
                <c:pt idx="2">
                  <c:v>SEP</c:v>
                </c:pt>
              </c:strCache>
            </c:strRef>
          </c:cat>
          <c:val>
            <c:numRef>
              <c:f>'REVISIOND DE PERSONAS'!$B$22:$D$22</c:f>
              <c:numCache>
                <c:formatCode>General</c:formatCode>
                <c:ptCount val="3"/>
                <c:pt idx="0">
                  <c:v>301</c:v>
                </c:pt>
                <c:pt idx="1">
                  <c:v>373</c:v>
                </c:pt>
                <c:pt idx="2">
                  <c:v>581</c:v>
                </c:pt>
              </c:numCache>
            </c:numRef>
          </c:val>
        </c:ser>
        <c:dLbls>
          <c:showVal val="1"/>
        </c:dLbls>
        <c:overlap val="-25"/>
        <c:axId val="122301056"/>
        <c:axId val="123297152"/>
      </c:barChart>
      <c:catAx>
        <c:axId val="122301056"/>
        <c:scaling>
          <c:orientation val="minMax"/>
        </c:scaling>
        <c:axPos val="b"/>
        <c:numFmt formatCode="General" sourceLinked="1"/>
        <c:majorTickMark val="none"/>
        <c:tickLblPos val="nextTo"/>
        <c:crossAx val="123297152"/>
        <c:crosses val="autoZero"/>
        <c:auto val="1"/>
        <c:lblAlgn val="ctr"/>
        <c:lblOffset val="100"/>
      </c:catAx>
      <c:valAx>
        <c:axId val="123297152"/>
        <c:scaling>
          <c:orientation val="minMax"/>
        </c:scaling>
        <c:delete val="1"/>
        <c:axPos val="l"/>
        <c:numFmt formatCode="General" sourceLinked="1"/>
        <c:tickLblPos val="none"/>
        <c:crossAx val="122301056"/>
        <c:crosses val="autoZero"/>
        <c:crossBetween val="between"/>
      </c:valAx>
    </c:plotArea>
    <c:legend>
      <c:legendPos val="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3C0282-E62D-4416-8464-E4ADDAC32FE4}" type="datetimeFigureOut">
              <a:rPr lang="es-MX" smtClean="0"/>
              <a:pPr/>
              <a:t>15/10/2018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273EA-F973-4B9F-8652-4A27258A5F03}"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3EC6281-E36C-4D29-BDFD-AD24E1EF050E}" type="datetimeFigureOut">
              <a:rPr lang="es-MX" smtClean="0"/>
              <a:pPr/>
              <a:t>15/10/2018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987C2CE-CF48-4BF8-8419-957818B1B6B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C6281-E36C-4D29-BDFD-AD24E1EF050E}" type="datetimeFigureOut">
              <a:rPr lang="es-MX" smtClean="0"/>
              <a:pPr/>
              <a:t>15/10/2018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7C2CE-CF48-4BF8-8419-957818B1B6B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395536" y="188640"/>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3" name="2 Rectángulo"/>
          <p:cNvSpPr/>
          <p:nvPr/>
        </p:nvSpPr>
        <p:spPr>
          <a:xfrm>
            <a:off x="857224" y="1428736"/>
            <a:ext cx="7500974" cy="3693319"/>
          </a:xfrm>
          <a:prstGeom prst="rect">
            <a:avLst/>
          </a:prstGeom>
        </p:spPr>
        <p:txBody>
          <a:bodyPr wrap="square">
            <a:spAutoFit/>
          </a:bodyPr>
          <a:lstStyle/>
          <a:p>
            <a:pPr algn="just"/>
            <a:r>
              <a:rPr lang="es-MX" dirty="0" smtClean="0"/>
              <a:t>El presente documento contiene información de acciones implementadas  dentro de las instalaciones de la Secretaria de Seguridad Pública Vialidad y Tránsito, así  como indicadores de resultados de las diferentes áreas establecidas dentro de la presente Secretaria, con base en el ejercicio de la función pública que les corresponde realizar mes con mes. </a:t>
            </a:r>
          </a:p>
          <a:p>
            <a:pPr algn="just"/>
            <a:endParaRPr lang="es-MX" dirty="0" smtClean="0"/>
          </a:p>
          <a:p>
            <a:pPr algn="just"/>
            <a:r>
              <a:rPr lang="es-MX" dirty="0" smtClean="0"/>
              <a:t>La información contenida comprende a la Administración 2015-2018, que va de Octubre del 2015 a  la fecha. </a:t>
            </a:r>
          </a:p>
          <a:p>
            <a:pPr algn="just"/>
            <a:endParaRPr lang="es-MX" dirty="0" smtClean="0"/>
          </a:p>
          <a:p>
            <a:pPr algn="just"/>
            <a:r>
              <a:rPr lang="es-MX" dirty="0" smtClean="0"/>
              <a:t>La fuente principal de información contenida en este documento, proviene de los informes mensuales que reportan cada una de las áreas de la Secretaría de Seguridad Pública Vialidad y Tránsito Municipal, los datos contenidos en este informe es responsabilidad de quien la proporciona.</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539552" y="404664"/>
          <a:ext cx="8136904"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642910" y="714356"/>
          <a:ext cx="8072494" cy="5715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Gráfico"/>
          <p:cNvGraphicFramePr/>
          <p:nvPr/>
        </p:nvGraphicFramePr>
        <p:xfrm>
          <a:off x="611560" y="620688"/>
          <a:ext cx="7920880"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1214414" y="785794"/>
          <a:ext cx="6786610" cy="51435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115616" y="260648"/>
          <a:ext cx="7200800"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827584" y="476672"/>
          <a:ext cx="7128792"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8 Gráfico"/>
          <p:cNvGraphicFramePr/>
          <p:nvPr/>
        </p:nvGraphicFramePr>
        <p:xfrm>
          <a:off x="1357290" y="928670"/>
          <a:ext cx="6643734" cy="507209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0 Gráfico"/>
          <p:cNvGraphicFramePr/>
          <p:nvPr/>
        </p:nvGraphicFramePr>
        <p:xfrm>
          <a:off x="539552" y="476672"/>
          <a:ext cx="8208912"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1357290" y="928670"/>
          <a:ext cx="6786610"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899592" y="404664"/>
          <a:ext cx="7416824"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285728"/>
            <a:ext cx="8320438" cy="1754326"/>
          </a:xfrm>
          <a:prstGeom prst="rect">
            <a:avLst/>
          </a:prstGeom>
        </p:spPr>
        <p:txBody>
          <a:bodyPr wrap="square">
            <a:spAutoFit/>
          </a:bodyPr>
          <a:lstStyle/>
          <a:p>
            <a:pPr algn="just"/>
            <a:r>
              <a:rPr lang="es-MX" dirty="0" smtClean="0"/>
              <a:t>1.- MAPA GEODELICTIVO DE LOS ESPACIOS PÚBLICOS Y SUS ALREDEDORES.</a:t>
            </a:r>
          </a:p>
          <a:p>
            <a:pPr algn="just"/>
            <a:endParaRPr lang="es-MX" dirty="0" smtClean="0"/>
          </a:p>
          <a:p>
            <a:pPr algn="just"/>
            <a:r>
              <a:rPr lang="es-MX" dirty="0" smtClean="0"/>
              <a:t>* De manera diaria se lleva a cabo un mapeo dentro de las instalaciones de la Secretaria de Seguridad Pública con la cual se permita identificar las áreas y/o colonias con niveles de incidencia delictiva y realizar comparativos de forma diaria, mensual y anual. </a:t>
            </a:r>
            <a:endParaRPr lang="es-MX" dirty="0"/>
          </a:p>
        </p:txBody>
      </p:sp>
      <p:graphicFrame>
        <p:nvGraphicFramePr>
          <p:cNvPr id="6" name="1 Gráfico"/>
          <p:cNvGraphicFramePr/>
          <p:nvPr/>
        </p:nvGraphicFramePr>
        <p:xfrm>
          <a:off x="755576" y="2132856"/>
          <a:ext cx="7920880" cy="445464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899592" y="260648"/>
          <a:ext cx="7488832" cy="59766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1428728" y="785794"/>
          <a:ext cx="6357982"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1 Gráfico"/>
          <p:cNvGraphicFramePr/>
          <p:nvPr/>
        </p:nvGraphicFramePr>
        <p:xfrm>
          <a:off x="395536" y="332656"/>
          <a:ext cx="8496944" cy="61206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1000100" y="500042"/>
          <a:ext cx="7358114" cy="5429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539552" y="404664"/>
          <a:ext cx="8136904"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p:nvPr/>
        </p:nvGraphicFramePr>
        <p:xfrm>
          <a:off x="827584" y="332656"/>
          <a:ext cx="7632848"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9 Gráfico"/>
          <p:cNvGraphicFramePr/>
          <p:nvPr/>
        </p:nvGraphicFramePr>
        <p:xfrm>
          <a:off x="714348" y="714356"/>
          <a:ext cx="7429552"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3 Gráfico"/>
          <p:cNvGraphicFramePr/>
          <p:nvPr/>
        </p:nvGraphicFramePr>
        <p:xfrm>
          <a:off x="539552" y="188640"/>
          <a:ext cx="8208912" cy="59046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0 Gráfico"/>
          <p:cNvGraphicFramePr/>
          <p:nvPr/>
        </p:nvGraphicFramePr>
        <p:xfrm>
          <a:off x="1214414" y="642918"/>
          <a:ext cx="7000924" cy="5357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755576" y="404664"/>
          <a:ext cx="7056784" cy="57606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nvGraphicFramePr>
        <p:xfrm>
          <a:off x="467544" y="476672"/>
          <a:ext cx="792088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971600" y="476672"/>
          <a:ext cx="7704856"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3 Gráfico"/>
          <p:cNvGraphicFramePr/>
          <p:nvPr/>
        </p:nvGraphicFramePr>
        <p:xfrm>
          <a:off x="857224" y="785794"/>
          <a:ext cx="7572428" cy="52864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395536" y="404664"/>
          <a:ext cx="8352928"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785786" y="928670"/>
          <a:ext cx="7500990"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683568" y="404664"/>
          <a:ext cx="756084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611560" y="476672"/>
          <a:ext cx="7704856"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7 Gráfico"/>
          <p:cNvGraphicFramePr/>
          <p:nvPr/>
        </p:nvGraphicFramePr>
        <p:xfrm>
          <a:off x="571472" y="1214422"/>
          <a:ext cx="7858148" cy="485778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5 Gráfico"/>
          <p:cNvGraphicFramePr/>
          <p:nvPr/>
        </p:nvGraphicFramePr>
        <p:xfrm>
          <a:off x="683568" y="404664"/>
          <a:ext cx="7416824" cy="59046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6 Gráfico"/>
          <p:cNvGraphicFramePr/>
          <p:nvPr/>
        </p:nvGraphicFramePr>
        <p:xfrm>
          <a:off x="395536" y="404664"/>
          <a:ext cx="8352928" cy="6192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14282" y="2001029"/>
            <a:ext cx="8715404" cy="4524315"/>
          </a:xfrm>
          <a:prstGeom prst="rect">
            <a:avLst/>
          </a:prstGeom>
          <a:noFill/>
        </p:spPr>
        <p:txBody>
          <a:bodyPr wrap="square" rtlCol="0">
            <a:spAutoFit/>
          </a:bodyPr>
          <a:lstStyle/>
          <a:p>
            <a:pPr algn="just"/>
            <a:r>
              <a:rPr lang="es-MX" dirty="0" smtClean="0"/>
              <a:t>2.- FUNCIONAMIENTO DE NUEVAS DELEGACIONES DE POLICÍA</a:t>
            </a:r>
          </a:p>
          <a:p>
            <a:pPr algn="just"/>
            <a:r>
              <a:rPr lang="es-MX" dirty="0" smtClean="0"/>
              <a:t>Debido al crecimiento en la población del Municipio y la relación estrecha que se tiene con los diferentes niveles de gobierno, se estableció una instalación para el personal de la SEDENA con los cuales se realizan constantes operativos dentro del Municipio que favorecen a la disminución de los indicies delictivos dentro del Municipio. </a:t>
            </a:r>
          </a:p>
          <a:p>
            <a:pPr algn="just"/>
            <a:endParaRPr lang="es-MX" dirty="0" smtClean="0"/>
          </a:p>
          <a:p>
            <a:pPr algn="just"/>
            <a:r>
              <a:rPr lang="es-MX" dirty="0" smtClean="0"/>
              <a:t>3.- HABILITACIÓN DE CONSULTORIO MÉDICO EN LA SECRETARIA DE SEGURIDAD PÚBLICA VIALIDAD Y TRÁNSITO</a:t>
            </a:r>
          </a:p>
          <a:p>
            <a:pPr algn="just"/>
            <a:r>
              <a:rPr lang="es-MX" dirty="0" smtClean="0"/>
              <a:t>Durante el año 2017 se inicio la habilitación del consultorio médico el cual apoya en la realización de dictámenes médicos para personas que son detenidas dentro del Municipio por diferentes faltas y/o delitos.</a:t>
            </a:r>
          </a:p>
          <a:p>
            <a:pPr algn="just"/>
            <a:endParaRPr lang="es-MX" dirty="0" smtClean="0"/>
          </a:p>
          <a:p>
            <a:pPr algn="just"/>
            <a:r>
              <a:rPr lang="es-MX" dirty="0" smtClean="0"/>
              <a:t> </a:t>
            </a:r>
          </a:p>
          <a:p>
            <a:pPr algn="just"/>
            <a:r>
              <a:rPr lang="es-MX" dirty="0" smtClean="0"/>
              <a:t> </a:t>
            </a:r>
          </a:p>
          <a:p>
            <a:pPr algn="just"/>
            <a:endParaRPr lang="es-MX" dirty="0" smtClean="0"/>
          </a:p>
          <a:p>
            <a:pPr algn="just"/>
            <a:endParaRPr lang="es-MX" dirty="0"/>
          </a:p>
        </p:txBody>
      </p:sp>
      <p:pic>
        <p:nvPicPr>
          <p:cNvPr id="4"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251520" y="116632"/>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611560" y="476672"/>
          <a:ext cx="8064896"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1916832"/>
            <a:ext cx="8358246" cy="3693319"/>
          </a:xfrm>
          <a:prstGeom prst="rect">
            <a:avLst/>
          </a:prstGeom>
        </p:spPr>
        <p:txBody>
          <a:bodyPr wrap="square">
            <a:spAutoFit/>
          </a:bodyPr>
          <a:lstStyle/>
          <a:p>
            <a:pPr algn="just"/>
            <a:r>
              <a:rPr lang="es-MX" dirty="0" smtClean="0"/>
              <a:t>4.- REHABILITACIÓN DE LAS CELDAS MUNICIPALES</a:t>
            </a:r>
          </a:p>
          <a:p>
            <a:pPr algn="just"/>
            <a:r>
              <a:rPr lang="es-MX" dirty="0" smtClean="0"/>
              <a:t>Como parte de las mejoras de la Secretaría de Seguridad Pública se llevo a cabo la ampliación y rehabilitación de las celdas Municipales con la finalidad de brindar las condiciones adecuadas para aquellas personas que fueran detenidas por algún motivo, contando con un área específica para menores de edad, mujeres y hombres, así como para personas </a:t>
            </a:r>
            <a:r>
              <a:rPr lang="es-MX" dirty="0" err="1" smtClean="0"/>
              <a:t>transgénero</a:t>
            </a:r>
            <a:r>
              <a:rPr lang="es-MX" dirty="0" smtClean="0"/>
              <a:t>.  </a:t>
            </a:r>
          </a:p>
          <a:p>
            <a:pPr algn="just"/>
            <a:endParaRPr lang="es-MX" dirty="0" smtClean="0"/>
          </a:p>
          <a:p>
            <a:pPr algn="just"/>
            <a:r>
              <a:rPr lang="es-MX" dirty="0" smtClean="0"/>
              <a:t>5.- IMPLEMENTAR OPERATIVOS DE DISUASIÓN.</a:t>
            </a:r>
          </a:p>
          <a:p>
            <a:pPr algn="just"/>
            <a:r>
              <a:rPr lang="es-MX" dirty="0" smtClean="0"/>
              <a:t>En coordinación con las diversas instituciones como SEDENA, Fuerza Civil, Agencia Estatal de Investigación, Agencia Estatal de Transporte entre otras se realizan operativos dentro del Municipio de manera constante, con los cuales se ha sido posible la recuperación de vehículos así como la detención de personas con ordenes pendientes de aprensión y/o por faltas administrativas. </a:t>
            </a:r>
          </a:p>
        </p:txBody>
      </p:sp>
      <p:pic>
        <p:nvPicPr>
          <p:cNvPr id="3" name="0 Imagen"/>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44" r="5731" b="-216"/>
          <a:stretch/>
        </p:blipFill>
        <p:spPr bwMode="auto">
          <a:xfrm>
            <a:off x="323528" y="260648"/>
            <a:ext cx="1440160" cy="1224136"/>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Gráfico"/>
          <p:cNvGraphicFramePr/>
          <p:nvPr/>
        </p:nvGraphicFramePr>
        <p:xfrm>
          <a:off x="467544" y="620688"/>
          <a:ext cx="8136904"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4 Gráfico"/>
          <p:cNvGraphicFramePr/>
          <p:nvPr/>
        </p:nvGraphicFramePr>
        <p:xfrm>
          <a:off x="1071538" y="857233"/>
          <a:ext cx="7572428"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Gráfico"/>
          <p:cNvGraphicFramePr/>
          <p:nvPr/>
        </p:nvGraphicFramePr>
        <p:xfrm>
          <a:off x="611560" y="260648"/>
          <a:ext cx="7920880" cy="61926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928662" y="428604"/>
          <a:ext cx="7429552" cy="55721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p:nvPr/>
        </p:nvGraphicFramePr>
        <p:xfrm>
          <a:off x="755576" y="476672"/>
          <a:ext cx="7632848"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575</Words>
  <Application>Microsoft Office PowerPoint</Application>
  <PresentationFormat>Presentación en pantalla (4:3)</PresentationFormat>
  <Paragraphs>95</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Unico</dc:creator>
  <cp:lastModifiedBy>Unico</cp:lastModifiedBy>
  <cp:revision>34</cp:revision>
  <dcterms:created xsi:type="dcterms:W3CDTF">2018-06-14T20:26:25Z</dcterms:created>
  <dcterms:modified xsi:type="dcterms:W3CDTF">2018-10-15T17:55:00Z</dcterms:modified>
</cp:coreProperties>
</file>